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719" r:id="rId5"/>
    <p:sldId id="739" r:id="rId6"/>
    <p:sldId id="692" r:id="rId7"/>
    <p:sldId id="700" r:id="rId8"/>
    <p:sldId id="740" r:id="rId9"/>
    <p:sldId id="741" r:id="rId10"/>
    <p:sldId id="742" r:id="rId11"/>
    <p:sldId id="743" r:id="rId12"/>
    <p:sldId id="744" r:id="rId13"/>
    <p:sldId id="750" r:id="rId14"/>
    <p:sldId id="749" r:id="rId15"/>
    <p:sldId id="745" r:id="rId16"/>
    <p:sldId id="746" r:id="rId17"/>
    <p:sldId id="747" r:id="rId18"/>
    <p:sldId id="555" r:id="rId19"/>
    <p:sldId id="554" r:id="rId20"/>
    <p:sldId id="72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A1B8"/>
    <a:srgbClr val="FFFFFF"/>
    <a:srgbClr val="E5EDF1"/>
    <a:srgbClr val="3F4C5F"/>
    <a:srgbClr val="F5ADAD"/>
    <a:srgbClr val="F29394"/>
    <a:srgbClr val="C0C9D6"/>
    <a:srgbClr val="384557"/>
    <a:srgbClr val="52687E"/>
    <a:srgbClr val="4558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1DC889-E483-7406-E8BD-3EE742260345}" v="38" dt="2023-06-06T16:11:35.555"/>
    <p1510:client id="{753FFAD7-16EA-BD0B-B74E-0E07B9678338}" v="883" dt="2023-06-06T18:15:22.448"/>
    <p1510:client id="{9280E5A7-13E4-4A0F-885C-A22FED39B8D6}" v="466" vWet="468" dt="2023-06-06T18:11:59.958"/>
    <p1510:client id="{B061FE72-68E0-C6B8-EFA2-0FBC2D5F30F6}" v="252" dt="2023-06-05T19:27:44.613"/>
    <p1510:client id="{C68D7836-DDCD-18CC-CF76-A782E0877C5F}" v="50" dt="2023-06-06T17:47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B28D9-ED5B-48CE-9506-3281BF65A093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D1F02-9048-4106-B0FE-52E42B167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227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07B75-2F92-4A5B-A8B0-C20E2E016B7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03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7384-AB88-4430-9558-26FA0C9F1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517C4-9EAA-43D4-BD6C-77FC3F4B2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26FFA-4E86-43A0-B5FD-2E698BFA2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CD713-33D6-4BDA-90A5-57A380F43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CF8BB-0BA0-4E70-816C-1BD0CF4E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07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D452-6FCC-48AC-9466-5CE60664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1B884-0FFB-4298-B5AF-539C68B29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52A79-8D8A-4737-B004-6876977ED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45F81-9283-44DD-A5ED-833DFE8C6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6D0BE-719C-4F72-8A00-156B9679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02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3271A6-C490-40D7-ABDD-5DDF9535E4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02673-0BA0-4C3E-AD57-05BEB81E7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5CCF2-8864-414F-A5D7-103624F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CF122-403A-40BF-A957-6533776A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3FD97-38E7-41EE-B1A4-0F98C67C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1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283C7-BA3D-4B8C-84C5-C7DA0D17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ACDFB-95B9-46A3-8118-A3810D207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B1554-26F6-412F-8F66-1EC31282D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34B8D-C23A-468B-862A-F435E031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46D94-4900-4AA1-A65D-2AE6B3C8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1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EAC8E-F563-47F4-A2F3-2447AC90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28692-1AD4-4B4F-A705-0C633B444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DF3EE-629D-4759-AE3D-F3FEF603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CE02-A7A6-43D7-B212-F6389713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332F6-FF8B-42F8-8FB7-D2E72897D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4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180A-4AF2-48B8-A844-520DF84E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D995-0399-46F0-BDB0-16082E575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C7DED-1510-40CD-BB94-63A3E09CF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43F3F-6A18-4780-A0F1-492ADC5E9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B2B11-5BCE-485F-808D-02503849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421FB-B87D-48B1-8B30-C1648266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13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5D23-37FE-4801-88C3-E3E56936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D5B52-3A38-4D57-8921-2C5C451B3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22B02-54A7-4BAB-8DD1-34BE62520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B56D2-6C19-410D-9328-B76E9B72FE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B5E287-FD86-407F-A363-81A90D07A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F92E8E-02C0-4A35-9024-75B3D2537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D554CC-174D-4D22-BF3D-C74D200C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34EAC1-2256-4784-A25C-BFA31356B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26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2B26-8972-44EC-A004-E755FC19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5829FC-D590-49C0-A4E4-907DD3D82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BD289-FA86-429B-A5E1-97EE5926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D4868-C5DE-4017-85A6-3EADCEAE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44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85534E-1698-4C06-A366-238995AED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6CE57-6D76-4E60-AD14-9C70EA037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E90EB-7363-4119-8C36-9F6F9FF4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61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9F1E-6AA7-4A07-B27E-F5AB4791F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5A5BC-87D2-4BCC-BC46-69B5D81E2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039BB-22C1-4F9E-B3C0-D286D065B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23EBB-CE6C-444B-829A-D9ABFC404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64CD3-CB03-40E2-8B27-12443A7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7AACC-779A-48F1-AA8C-7736152C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64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377A3-E31C-4AB2-B2C9-80DA34B7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52A04D-4E20-4C1C-9955-AEF5F8028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636D2-CBA0-4FEA-A90C-8E26CA9D1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4372A-113D-4AEA-B455-E3E0B278E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04223-BB50-4012-9542-A862C1BE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DCF99-CA34-44A5-B90C-8FB2B952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80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4F3099-F264-42F1-8558-EDC8687E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D9FB5-786D-4244-ACA8-7D2866691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83A90-3B12-4EDC-8859-DA43EFA61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8A7B1-EDE0-4AA2-A894-A7C20ECF31F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A5286-528C-486C-95E6-C79F03962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04369-B7B8-4379-BFA7-38CB18174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4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sv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30.png"/><Relationship Id="rId5" Type="http://schemas.openxmlformats.org/officeDocument/2006/relationships/image" Target="../media/image18.png"/><Relationship Id="rId10" Type="http://schemas.openxmlformats.org/officeDocument/2006/relationships/image" Target="../media/image29.png"/><Relationship Id="rId4" Type="http://schemas.openxmlformats.org/officeDocument/2006/relationships/image" Target="../media/image17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.sv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svg"/><Relationship Id="rId7" Type="http://schemas.openxmlformats.org/officeDocument/2006/relationships/image" Target="../media/image2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D52AAE-DD26-4E9F-B9FB-2DEDD00BBE9A}"/>
              </a:ext>
            </a:extLst>
          </p:cNvPr>
          <p:cNvSpPr/>
          <p:nvPr/>
        </p:nvSpPr>
        <p:spPr>
          <a:xfrm>
            <a:off x="4089389" y="2604103"/>
            <a:ext cx="3748172" cy="108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4557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9674F3E-79FA-40BB-909C-64D3B5F5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7779" y="1739643"/>
            <a:ext cx="1065779" cy="1088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18975B-787A-4E87-A754-2FC78EFE51AB}"/>
              </a:ext>
            </a:extLst>
          </p:cNvPr>
          <p:cNvSpPr/>
          <p:nvPr/>
        </p:nvSpPr>
        <p:spPr>
          <a:xfrm>
            <a:off x="4146323" y="3208930"/>
            <a:ext cx="177954" cy="12695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AF053-2BF0-471B-B613-99D28D78D17F}"/>
              </a:ext>
            </a:extLst>
          </p:cNvPr>
          <p:cNvSpPr/>
          <p:nvPr/>
        </p:nvSpPr>
        <p:spPr>
          <a:xfrm>
            <a:off x="1520074" y="3216990"/>
            <a:ext cx="177954" cy="12695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A0F18B-6F02-43B5-A515-C23655699E8C}"/>
              </a:ext>
            </a:extLst>
          </p:cNvPr>
          <p:cNvSpPr/>
          <p:nvPr/>
        </p:nvSpPr>
        <p:spPr>
          <a:xfrm>
            <a:off x="10493972" y="3165271"/>
            <a:ext cx="177954" cy="132123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0D6D7D-AD97-4FF0-8D0D-35BBEE7A1974}"/>
              </a:ext>
            </a:extLst>
          </p:cNvPr>
          <p:cNvSpPr/>
          <p:nvPr/>
        </p:nvSpPr>
        <p:spPr>
          <a:xfrm>
            <a:off x="7596763" y="3194910"/>
            <a:ext cx="177954" cy="130701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C62582-767C-43E0-BF86-71AB1FCC8F38}"/>
              </a:ext>
            </a:extLst>
          </p:cNvPr>
          <p:cNvSpPr/>
          <p:nvPr/>
        </p:nvSpPr>
        <p:spPr>
          <a:xfrm>
            <a:off x="7566627" y="2957401"/>
            <a:ext cx="3136921" cy="26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9E2D20-4AD8-48E3-B7D2-317AAF1D00A6}"/>
              </a:ext>
            </a:extLst>
          </p:cNvPr>
          <p:cNvSpPr/>
          <p:nvPr/>
        </p:nvSpPr>
        <p:spPr>
          <a:xfrm>
            <a:off x="1487799" y="1120740"/>
            <a:ext cx="177954" cy="1855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6D72A9-041B-41C8-8B57-F89504E16134}"/>
              </a:ext>
            </a:extLst>
          </p:cNvPr>
          <p:cNvSpPr/>
          <p:nvPr/>
        </p:nvSpPr>
        <p:spPr>
          <a:xfrm rot="5400000">
            <a:off x="2841723" y="673072"/>
            <a:ext cx="90677" cy="1065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FFCCACA-3B7C-43D5-8CB4-6333216B8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611" t="22753" r="1801" b="22684"/>
          <a:stretch/>
        </p:blipFill>
        <p:spPr>
          <a:xfrm>
            <a:off x="1665538" y="2291138"/>
            <a:ext cx="810922" cy="6641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3287305-EAC0-4030-81E5-D3BD914B6E02}"/>
              </a:ext>
            </a:extLst>
          </p:cNvPr>
          <p:cNvSpPr/>
          <p:nvPr/>
        </p:nvSpPr>
        <p:spPr>
          <a:xfrm>
            <a:off x="4095138" y="2719594"/>
            <a:ext cx="252141" cy="24844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F27B6-1DDF-4CC2-97D5-603496AFB468}"/>
              </a:ext>
            </a:extLst>
          </p:cNvPr>
          <p:cNvSpPr/>
          <p:nvPr/>
        </p:nvSpPr>
        <p:spPr>
          <a:xfrm>
            <a:off x="7670371" y="2714524"/>
            <a:ext cx="159558" cy="22728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FF1427-6597-4F81-966F-52641AEEFF58}"/>
              </a:ext>
            </a:extLst>
          </p:cNvPr>
          <p:cNvSpPr/>
          <p:nvPr/>
        </p:nvSpPr>
        <p:spPr>
          <a:xfrm rot="5400000">
            <a:off x="2855516" y="1030372"/>
            <a:ext cx="52364" cy="2111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7D517F-AAD0-453D-A93D-F974FF2114C7}"/>
              </a:ext>
            </a:extLst>
          </p:cNvPr>
          <p:cNvSpPr/>
          <p:nvPr/>
        </p:nvSpPr>
        <p:spPr>
          <a:xfrm>
            <a:off x="7572906" y="2875909"/>
            <a:ext cx="95877" cy="70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42AD02-D9DE-47C5-B581-8DD8EBCD09D3}"/>
              </a:ext>
            </a:extLst>
          </p:cNvPr>
          <p:cNvSpPr/>
          <p:nvPr/>
        </p:nvSpPr>
        <p:spPr>
          <a:xfrm rot="5400000">
            <a:off x="2831904" y="-417019"/>
            <a:ext cx="181359" cy="286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26EBD-6939-4D13-9475-F6EC31E8B826}"/>
              </a:ext>
            </a:extLst>
          </p:cNvPr>
          <p:cNvSpPr/>
          <p:nvPr/>
        </p:nvSpPr>
        <p:spPr>
          <a:xfrm>
            <a:off x="4179071" y="1120740"/>
            <a:ext cx="177954" cy="1855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A69D3-8E0C-4D6C-866B-BC3A5A8A1037}"/>
              </a:ext>
            </a:extLst>
          </p:cNvPr>
          <p:cNvCxnSpPr>
            <a:cxnSpLocks/>
          </p:cNvCxnSpPr>
          <p:nvPr/>
        </p:nvCxnSpPr>
        <p:spPr>
          <a:xfrm>
            <a:off x="1127125" y="4518925"/>
            <a:ext cx="9926108" cy="1699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D7F6C2-2121-4630-9529-DCC7562971CF}"/>
              </a:ext>
            </a:extLst>
          </p:cNvPr>
          <p:cNvGrpSpPr/>
          <p:nvPr/>
        </p:nvGrpSpPr>
        <p:grpSpPr>
          <a:xfrm>
            <a:off x="2499943" y="1860276"/>
            <a:ext cx="1608932" cy="1078327"/>
            <a:chOff x="7605411" y="1669631"/>
            <a:chExt cx="1608932" cy="1078327"/>
          </a:xfrm>
          <a:solidFill>
            <a:schemeClr val="bg1"/>
          </a:solidFill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652466F-7475-4CB7-AADF-887E58DC1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591056" y="1683987"/>
              <a:ext cx="833176" cy="804466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775517B-13C3-44E9-B21A-1C104B4E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 flipH="1">
              <a:off x="8395522" y="1683987"/>
              <a:ext cx="833176" cy="804466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E15F3EA-FBF7-4C7B-A706-C68C827D74D3}"/>
                </a:ext>
              </a:extLst>
            </p:cNvPr>
            <p:cNvSpPr/>
            <p:nvPr/>
          </p:nvSpPr>
          <p:spPr>
            <a:xfrm>
              <a:off x="8199936" y="1669631"/>
              <a:ext cx="419883" cy="107832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177F854-E2CB-42AB-A120-4F80985CE4DF}"/>
                </a:ext>
              </a:extLst>
            </p:cNvPr>
            <p:cNvSpPr/>
            <p:nvPr/>
          </p:nvSpPr>
          <p:spPr>
            <a:xfrm>
              <a:off x="8070987" y="2570747"/>
              <a:ext cx="677779" cy="1772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CF8D6C7-9ECE-4CF5-B5B3-9D3BBD84C6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0590" r="76897" b="21585"/>
          <a:stretch/>
        </p:blipFill>
        <p:spPr>
          <a:xfrm>
            <a:off x="1905036" y="2331191"/>
            <a:ext cx="342876" cy="417132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62092EA-5D21-4664-90D8-8832443D1A04}"/>
              </a:ext>
            </a:extLst>
          </p:cNvPr>
          <p:cNvSpPr/>
          <p:nvPr/>
        </p:nvSpPr>
        <p:spPr>
          <a:xfrm>
            <a:off x="4843108" y="2479792"/>
            <a:ext cx="614960" cy="10889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BE35855-4E07-415C-A52C-A09FFC5FA815}"/>
              </a:ext>
            </a:extLst>
          </p:cNvPr>
          <p:cNvSpPr/>
          <p:nvPr/>
        </p:nvSpPr>
        <p:spPr>
          <a:xfrm>
            <a:off x="6562863" y="2479792"/>
            <a:ext cx="614960" cy="1088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0EFC17F-8452-4D69-A5F0-973941CBDB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53593" y="1943572"/>
            <a:ext cx="532559" cy="544076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725ABE7-231A-452E-8020-9D1E4AFA11CD}"/>
              </a:ext>
            </a:extLst>
          </p:cNvPr>
          <p:cNvSpPr/>
          <p:nvPr/>
        </p:nvSpPr>
        <p:spPr>
          <a:xfrm>
            <a:off x="7997402" y="2831368"/>
            <a:ext cx="2560320" cy="1088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92D02E-2CCA-45BC-AB20-B916EF417226}"/>
              </a:ext>
            </a:extLst>
          </p:cNvPr>
          <p:cNvSpPr/>
          <p:nvPr/>
        </p:nvSpPr>
        <p:spPr>
          <a:xfrm>
            <a:off x="1490589" y="2957401"/>
            <a:ext cx="2866493" cy="26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F654CAB-134C-4D6B-8382-53A655CEBEF0}"/>
              </a:ext>
            </a:extLst>
          </p:cNvPr>
          <p:cNvSpPr/>
          <p:nvPr/>
        </p:nvSpPr>
        <p:spPr>
          <a:xfrm>
            <a:off x="1823150" y="1264464"/>
            <a:ext cx="2121539" cy="1685667"/>
          </a:xfrm>
          <a:prstGeom prst="triangle">
            <a:avLst/>
          </a:prstGeom>
          <a:solidFill>
            <a:schemeClr val="bg1"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4B636F-1DCB-4751-9F37-B129BDC72F42}"/>
              </a:ext>
            </a:extLst>
          </p:cNvPr>
          <p:cNvSpPr txBox="1"/>
          <p:nvPr/>
        </p:nvSpPr>
        <p:spPr>
          <a:xfrm>
            <a:off x="4597848" y="1272788"/>
            <a:ext cx="28440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500" b="1">
                <a:solidFill>
                  <a:schemeClr val="bg1"/>
                </a:solidFill>
                <a:latin typeface="Vafle Light VUT" pitchFamily="2" charset="2"/>
              </a:rPr>
              <a:t>INDUSTRY 4.0 CELL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1DEC36-DFD8-4605-B14A-6820E2701A8B}"/>
              </a:ext>
            </a:extLst>
          </p:cNvPr>
          <p:cNvSpPr txBox="1"/>
          <p:nvPr/>
        </p:nvSpPr>
        <p:spPr>
          <a:xfrm>
            <a:off x="1450148" y="4931069"/>
            <a:ext cx="90585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chemeClr val="bg1"/>
                </a:solidFill>
                <a:latin typeface="Vafle Light VUT" pitchFamily="2" charset="2"/>
              </a:rPr>
              <a:t>INSTITUTE OF AUTOMATION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390911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>
                <a:solidFill>
                  <a:schemeClr val="bg1"/>
                </a:solidFill>
                <a:latin typeface="Vafle Light VUT" pitchFamily="2" charset="2"/>
              </a:rPr>
              <a:t>Realizace</a:t>
            </a:r>
            <a:endParaRPr lang="en-GB" sz="280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en-US" sz="1000" b="1">
                <a:solidFill>
                  <a:srgbClr val="C0C9D6"/>
                </a:solidFill>
                <a:latin typeface="Vafle Light VUT" pitchFamily="50" charset="0"/>
              </a:rPr>
              <a:t>(Roman)</a:t>
            </a:r>
            <a:r>
              <a:rPr lang="en-US" sz="1000" b="1" err="1">
                <a:solidFill>
                  <a:srgbClr val="C0C9D6"/>
                </a:solidFill>
                <a:latin typeface="Vafle Light VUT" pitchFamily="50" charset="0"/>
              </a:rPr>
              <a:t>tici</a:t>
            </a:r>
            <a:endParaRPr lang="en-GB" sz="1000" b="1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>
                <a:solidFill>
                  <a:srgbClr val="C0C9D6"/>
                </a:solidFill>
                <a:latin typeface="Vafle Light VUT" pitchFamily="50" charset="0"/>
              </a:rPr>
              <a:t>10/17</a:t>
            </a:r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>
                <a:solidFill>
                  <a:srgbClr val="C0C9D6"/>
                </a:solidFill>
                <a:latin typeface="Vafle Light VUT" pitchFamily="2" charset="2"/>
              </a:rPr>
              <a:t>Realizace</a:t>
            </a:r>
            <a:endParaRPr lang="en-US" sz="100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pic>
        <p:nvPicPr>
          <p:cNvPr id="3" name="Obrázek 8" descr="Obsah obrázku text&#10;&#10;Popis se vygeneroval automaticky.">
            <a:extLst>
              <a:ext uri="{FF2B5EF4-FFF2-40B4-BE49-F238E27FC236}">
                <a16:creationId xmlns:a16="http://schemas.microsoft.com/office/drawing/2014/main" id="{93B23586-E846-822B-4C3A-6325B4EF2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670" y="2867193"/>
            <a:ext cx="2743200" cy="1072243"/>
          </a:xfrm>
          <a:prstGeom prst="rect">
            <a:avLst/>
          </a:prstGeom>
        </p:spPr>
      </p:pic>
      <p:pic>
        <p:nvPicPr>
          <p:cNvPr id="9" name="Obrázek 9" descr="Obsah obrázku text&#10;&#10;Popis se vygeneroval automaticky.">
            <a:extLst>
              <a:ext uri="{FF2B5EF4-FFF2-40B4-BE49-F238E27FC236}">
                <a16:creationId xmlns:a16="http://schemas.microsoft.com/office/drawing/2014/main" id="{3A82AD2D-DCA7-DF83-8F38-F42027836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2850" y="2060247"/>
            <a:ext cx="2743200" cy="1076515"/>
          </a:xfrm>
          <a:prstGeom prst="rect">
            <a:avLst/>
          </a:prstGeom>
        </p:spPr>
      </p:pic>
      <p:pic>
        <p:nvPicPr>
          <p:cNvPr id="10" name="Obrázek 10" descr="Obsah obrázku text&#10;&#10;Popis se vygeneroval automaticky.">
            <a:extLst>
              <a:ext uri="{FF2B5EF4-FFF2-40B4-BE49-F238E27FC236}">
                <a16:creationId xmlns:a16="http://schemas.microsoft.com/office/drawing/2014/main" id="{7BB6FB4A-9630-220D-9BB8-D2B1218FBA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5726" y="3766435"/>
            <a:ext cx="2743200" cy="1071736"/>
          </a:xfrm>
          <a:prstGeom prst="rect">
            <a:avLst/>
          </a:prstGeom>
        </p:spPr>
      </p:pic>
      <p:pic>
        <p:nvPicPr>
          <p:cNvPr id="11" name="Obrázek 11" descr="Obsah obrázku tabulka&#10;&#10;Popis se vygeneroval automaticky.">
            <a:extLst>
              <a:ext uri="{FF2B5EF4-FFF2-40B4-BE49-F238E27FC236}">
                <a16:creationId xmlns:a16="http://schemas.microsoft.com/office/drawing/2014/main" id="{91F08163-2A2F-7390-1D43-AE129C45FD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8175" y="3767767"/>
            <a:ext cx="2743200" cy="1086196"/>
          </a:xfrm>
          <a:prstGeom prst="rect">
            <a:avLst/>
          </a:prstGeom>
        </p:spPr>
      </p:pic>
      <p:pic>
        <p:nvPicPr>
          <p:cNvPr id="12" name="Obrázek 12" descr="Obsah obrázku text&#10;&#10;Popis se vygeneroval automaticky.">
            <a:extLst>
              <a:ext uri="{FF2B5EF4-FFF2-40B4-BE49-F238E27FC236}">
                <a16:creationId xmlns:a16="http://schemas.microsoft.com/office/drawing/2014/main" id="{793D79E1-63B4-F0C9-4011-9E33AA1831D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35" r="1213" b="794"/>
          <a:stretch/>
        </p:blipFill>
        <p:spPr>
          <a:xfrm>
            <a:off x="9048108" y="2033977"/>
            <a:ext cx="2684301" cy="1069134"/>
          </a:xfrm>
          <a:prstGeom prst="rect">
            <a:avLst/>
          </a:prstGeom>
        </p:spPr>
      </p:pic>
      <p:pic>
        <p:nvPicPr>
          <p:cNvPr id="13" name="Obrázek 13" descr="Obsah obrázku text, klipart&#10;&#10;Popis se vygeneroval automaticky.">
            <a:extLst>
              <a:ext uri="{FF2B5EF4-FFF2-40B4-BE49-F238E27FC236}">
                <a16:creationId xmlns:a16="http://schemas.microsoft.com/office/drawing/2014/main" id="{FF3DCD03-B690-FF4F-20E7-6B4B045514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419" y="2862859"/>
            <a:ext cx="2661222" cy="1069433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4370B510-5186-28B7-2B3F-3ABFBDB2CAD6}"/>
              </a:ext>
            </a:extLst>
          </p:cNvPr>
          <p:cNvSpPr txBox="1"/>
          <p:nvPr/>
        </p:nvSpPr>
        <p:spPr>
          <a:xfrm>
            <a:off x="974102" y="4006391"/>
            <a:ext cx="1036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solidFill>
                  <a:srgbClr val="92A1B8"/>
                </a:solidFill>
                <a:ea typeface="+mn-lt"/>
                <a:cs typeface="+mn-lt"/>
              </a:rPr>
              <a:t>Originál</a:t>
            </a:r>
            <a:endParaRPr lang="cs-CZ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02AB8126-613A-F295-773B-80E18DECB962}"/>
              </a:ext>
            </a:extLst>
          </p:cNvPr>
          <p:cNvSpPr txBox="1"/>
          <p:nvPr/>
        </p:nvSpPr>
        <p:spPr>
          <a:xfrm>
            <a:off x="3805287" y="4009534"/>
            <a:ext cx="16512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 err="1">
                <a:solidFill>
                  <a:srgbClr val="92A1B8"/>
                </a:solidFill>
                <a:cs typeface="Calibri"/>
              </a:rPr>
              <a:t>Grayscale</a:t>
            </a:r>
          </a:p>
          <a:p>
            <a:endParaRPr lang="cs-CZ">
              <a:solidFill>
                <a:srgbClr val="92A1B8"/>
              </a:solidFill>
              <a:cs typeface="Calibri"/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A7ECD993-6A27-D6C9-55A1-82C9284742A0}"/>
              </a:ext>
            </a:extLst>
          </p:cNvPr>
          <p:cNvSpPr txBox="1"/>
          <p:nvPr/>
        </p:nvSpPr>
        <p:spPr>
          <a:xfrm>
            <a:off x="7128235" y="4999348"/>
            <a:ext cx="10149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solidFill>
                  <a:srgbClr val="92A1B8"/>
                </a:solidFill>
                <a:cs typeface="Calibri"/>
              </a:rPr>
              <a:t>Black</a:t>
            </a:r>
          </a:p>
          <a:p>
            <a:endParaRPr lang="cs-CZ">
              <a:solidFill>
                <a:srgbClr val="92A1B8"/>
              </a:solidFill>
              <a:cs typeface="Calibri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0ACDBABB-31D6-72CB-C9D6-6E71DD9CB5DB}"/>
              </a:ext>
            </a:extLst>
          </p:cNvPr>
          <p:cNvSpPr txBox="1"/>
          <p:nvPr/>
        </p:nvSpPr>
        <p:spPr>
          <a:xfrm>
            <a:off x="9846297" y="4936503"/>
            <a:ext cx="20047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err="1">
                <a:solidFill>
                  <a:srgbClr val="92A1B8"/>
                </a:solidFill>
                <a:cs typeface="Calibri"/>
              </a:rPr>
              <a:t>Outline</a:t>
            </a:r>
            <a:r>
              <a:rPr lang="cs-CZ">
                <a:solidFill>
                  <a:srgbClr val="92A1B8"/>
                </a:solidFill>
                <a:cs typeface="Calibri"/>
              </a:rPr>
              <a:t> </a:t>
            </a:r>
            <a:r>
              <a:rPr lang="cs-CZ" err="1">
                <a:solidFill>
                  <a:srgbClr val="92A1B8"/>
                </a:solidFill>
                <a:cs typeface="Calibri"/>
              </a:rPr>
              <a:t>black</a:t>
            </a:r>
          </a:p>
          <a:p>
            <a:endParaRPr lang="cs-CZ">
              <a:solidFill>
                <a:srgbClr val="92A1B8"/>
              </a:solidFill>
              <a:cs typeface="Calibri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A7393F02-E5BB-CD44-E756-F401BB975475}"/>
              </a:ext>
            </a:extLst>
          </p:cNvPr>
          <p:cNvSpPr txBox="1"/>
          <p:nvPr/>
        </p:nvSpPr>
        <p:spPr>
          <a:xfrm>
            <a:off x="9846297" y="1503575"/>
            <a:ext cx="16512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 err="1">
                <a:solidFill>
                  <a:srgbClr val="92A1B8"/>
                </a:solidFill>
                <a:cs typeface="Calibri"/>
              </a:rPr>
              <a:t>Outline</a:t>
            </a:r>
            <a:r>
              <a:rPr lang="cs-CZ" dirty="0">
                <a:solidFill>
                  <a:srgbClr val="92A1B8"/>
                </a:solidFill>
                <a:cs typeface="Calibri"/>
              </a:rPr>
              <a:t> </a:t>
            </a:r>
            <a:r>
              <a:rPr lang="cs-CZ" dirty="0" err="1">
                <a:solidFill>
                  <a:srgbClr val="92A1B8"/>
                </a:solidFill>
                <a:cs typeface="Calibri"/>
              </a:rPr>
              <a:t>gray</a:t>
            </a:r>
          </a:p>
          <a:p>
            <a:endParaRPr lang="cs-CZ">
              <a:solidFill>
                <a:srgbClr val="92A1B8"/>
              </a:solidFill>
              <a:cs typeface="Calibri"/>
            </a:endParaRP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FFCF4652-86F3-33EE-E439-A3DDCF997342}"/>
              </a:ext>
            </a:extLst>
          </p:cNvPr>
          <p:cNvSpPr txBox="1"/>
          <p:nvPr/>
        </p:nvSpPr>
        <p:spPr>
          <a:xfrm>
            <a:off x="7128235" y="1503575"/>
            <a:ext cx="16512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 err="1">
                <a:solidFill>
                  <a:srgbClr val="92A1B8"/>
                </a:solidFill>
                <a:cs typeface="Calibri"/>
              </a:rPr>
              <a:t>Gray</a:t>
            </a:r>
            <a:endParaRPr lang="cs-CZ" dirty="0" err="1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FF5A3B18-F217-C5E2-12BE-541D2D88DE77}"/>
              </a:ext>
            </a:extLst>
          </p:cNvPr>
          <p:cNvSpPr txBox="1"/>
          <p:nvPr/>
        </p:nvSpPr>
        <p:spPr>
          <a:xfrm>
            <a:off x="326323" y="1088847"/>
            <a:ext cx="1165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cs-CZ" b="1">
                <a:solidFill>
                  <a:srgbClr val="45586B"/>
                </a:solidFill>
                <a:effectLst/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lang="cs-CZ" b="1" err="1">
                <a:solidFill>
                  <a:srgbClr val="45586B"/>
                </a:solidFill>
                <a:effectLst/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endParaRPr lang="en-GB" b="1">
              <a:solidFill>
                <a:srgbClr val="45586B"/>
              </a:solidFill>
              <a:effectLst/>
              <a:latin typeface="Vafle Light VUT" pitchFamily="2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476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>
                <a:solidFill>
                  <a:schemeClr val="bg1"/>
                </a:solidFill>
                <a:latin typeface="Vafle Light VUT" pitchFamily="2" charset="2"/>
              </a:rPr>
              <a:t>Realizace</a:t>
            </a:r>
            <a:endParaRPr lang="en-GB" sz="280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en-US" sz="1000" b="1">
                <a:solidFill>
                  <a:srgbClr val="C0C9D6"/>
                </a:solidFill>
                <a:latin typeface="Vafle Light VUT" pitchFamily="50" charset="0"/>
              </a:rPr>
              <a:t>(Roman)</a:t>
            </a:r>
            <a:r>
              <a:rPr lang="en-US" sz="1000" b="1" err="1">
                <a:solidFill>
                  <a:srgbClr val="C0C9D6"/>
                </a:solidFill>
                <a:latin typeface="Vafle Light VUT" pitchFamily="50" charset="0"/>
              </a:rPr>
              <a:t>tici</a:t>
            </a:r>
            <a:endParaRPr lang="en-GB" sz="1000" b="1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>
                <a:solidFill>
                  <a:srgbClr val="C0C9D6"/>
                </a:solidFill>
                <a:latin typeface="Vafle Light VUT" pitchFamily="50" charset="0"/>
              </a:rPr>
              <a:t>11/17</a:t>
            </a:r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>
                <a:solidFill>
                  <a:srgbClr val="C0C9D6"/>
                </a:solidFill>
                <a:latin typeface="Vafle Light VUT" pitchFamily="2" charset="2"/>
              </a:rPr>
              <a:t>Realizace</a:t>
            </a:r>
            <a:endParaRPr lang="en-US" sz="100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EFDEC-A41B-8065-D72E-3619192F3FCC}"/>
              </a:ext>
            </a:extLst>
          </p:cNvPr>
          <p:cNvSpPr txBox="1"/>
          <p:nvPr/>
        </p:nvSpPr>
        <p:spPr>
          <a:xfrm>
            <a:off x="326323" y="1088847"/>
            <a:ext cx="1165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cs-CZ" b="1">
                <a:solidFill>
                  <a:srgbClr val="45586B"/>
                </a:solidFill>
                <a:effectLst/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Konečné řešení je složeno ze dvou částí</a:t>
            </a:r>
            <a:endParaRPr lang="en-GB" b="1">
              <a:solidFill>
                <a:srgbClr val="45586B"/>
              </a:solidFill>
              <a:effectLst/>
              <a:latin typeface="Vafle Light VUT" pitchFamily="2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23AC16-866E-ABEC-C438-B17E8DD4E38C}"/>
              </a:ext>
            </a:extLst>
          </p:cNvPr>
          <p:cNvSpPr/>
          <p:nvPr/>
        </p:nvSpPr>
        <p:spPr>
          <a:xfrm>
            <a:off x="781740" y="1458179"/>
            <a:ext cx="10478090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cs-CZ">
              <a:solidFill>
                <a:srgbClr val="92A1B8"/>
              </a:solidFill>
              <a:latin typeface="Vafle Light VUT" pitchFamily="2" charset="2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3D5E500B-9510-113A-3046-A8721B185ABA}"/>
              </a:ext>
            </a:extLst>
          </p:cNvPr>
          <p:cNvGrpSpPr/>
          <p:nvPr/>
        </p:nvGrpSpPr>
        <p:grpSpPr>
          <a:xfrm>
            <a:off x="564974" y="1532174"/>
            <a:ext cx="10690468" cy="369332"/>
            <a:chOff x="460637" y="2008906"/>
            <a:chExt cx="10690468" cy="369332"/>
          </a:xfrm>
        </p:grpSpPr>
        <p:sp>
          <p:nvSpPr>
            <p:cNvPr id="3" name="Rectangle 5">
              <a:extLst>
                <a:ext uri="{FF2B5EF4-FFF2-40B4-BE49-F238E27FC236}">
                  <a16:creationId xmlns:a16="http://schemas.microsoft.com/office/drawing/2014/main" id="{7504F2F1-0B89-C68D-1C94-E74CEF618ED3}"/>
                </a:ext>
              </a:extLst>
            </p:cNvPr>
            <p:cNvSpPr/>
            <p:nvPr/>
          </p:nvSpPr>
          <p:spPr>
            <a:xfrm>
              <a:off x="673015" y="2008906"/>
              <a:ext cx="104780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cs-CZ">
                  <a:solidFill>
                    <a:srgbClr val="92A1B8"/>
                  </a:solidFill>
                  <a:latin typeface="Vafle Light VUT" pitchFamily="2" charset="2"/>
                </a:rPr>
                <a:t>Druhá část je simulace v </a:t>
              </a:r>
              <a:r>
                <a:rPr lang="cs-CZ" err="1">
                  <a:solidFill>
                    <a:srgbClr val="92A1B8"/>
                  </a:solidFill>
                  <a:latin typeface="Vafle Light VUT" pitchFamily="2" charset="2"/>
                </a:rPr>
                <a:t>Robostudiu</a:t>
              </a:r>
              <a:r>
                <a:rPr lang="cs-CZ">
                  <a:solidFill>
                    <a:srgbClr val="92A1B8"/>
                  </a:solidFill>
                  <a:latin typeface="Vafle Light VUT" pitchFamily="2" charset="2"/>
                </a:rPr>
                <a:t>, kde je předpřipraven robot </a:t>
              </a:r>
              <a:r>
                <a:rPr lang="cs-CZ" err="1">
                  <a:solidFill>
                    <a:srgbClr val="92A1B8"/>
                  </a:solidFill>
                  <a:latin typeface="Vafle Light VUT" pitchFamily="2" charset="2"/>
                </a:rPr>
                <a:t>Scara</a:t>
              </a:r>
              <a:r>
                <a:rPr lang="cs-CZ">
                  <a:solidFill>
                    <a:srgbClr val="92A1B8"/>
                  </a:solidFill>
                  <a:latin typeface="Vafle Light VUT" pitchFamily="2" charset="2"/>
                </a:rPr>
                <a:t> a pouze se přepíše kód RAPID</a:t>
              </a:r>
              <a:endParaRPr lang="en-US">
                <a:solidFill>
                  <a:srgbClr val="92A1B8"/>
                </a:solidFill>
                <a:latin typeface="Vafle Light VUT" pitchFamily="2" charset="2"/>
              </a:endParaRPr>
            </a:p>
          </p:txBody>
        </p:sp>
        <p:sp>
          <p:nvSpPr>
            <p:cNvPr id="9" name="Circle: Hollow 7">
              <a:extLst>
                <a:ext uri="{FF2B5EF4-FFF2-40B4-BE49-F238E27FC236}">
                  <a16:creationId xmlns:a16="http://schemas.microsoft.com/office/drawing/2014/main" id="{3C13AE27-7157-0E3E-6A07-380433D43255}"/>
                </a:ext>
              </a:extLst>
            </p:cNvPr>
            <p:cNvSpPr/>
            <p:nvPr/>
          </p:nvSpPr>
          <p:spPr>
            <a:xfrm>
              <a:off x="460637" y="2036395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10" name="Obrázek 10" descr="Obsah obrázku interiér&#10;&#10;Popis se vygeneroval automaticky.">
            <a:extLst>
              <a:ext uri="{FF2B5EF4-FFF2-40B4-BE49-F238E27FC236}">
                <a16:creationId xmlns:a16="http://schemas.microsoft.com/office/drawing/2014/main" id="{8608D6F3-3F7C-A9D5-BC60-785D2D5424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95" y="2279883"/>
            <a:ext cx="5524107" cy="3107367"/>
          </a:xfrm>
          <a:prstGeom prst="rect">
            <a:avLst/>
          </a:prstGeom>
        </p:spPr>
      </p:pic>
      <p:pic>
        <p:nvPicPr>
          <p:cNvPr id="11" name="Obrázek 11" descr="Obsah obrázku stůl&#10;&#10;Popis se vygeneroval automaticky.">
            <a:extLst>
              <a:ext uri="{FF2B5EF4-FFF2-40B4-BE49-F238E27FC236}">
                <a16:creationId xmlns:a16="http://schemas.microsoft.com/office/drawing/2014/main" id="{8CB691AD-0156-1D66-E291-E6AE988FAC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7120" y="4369054"/>
            <a:ext cx="6058293" cy="1018635"/>
          </a:xfrm>
          <a:prstGeom prst="rect">
            <a:avLst/>
          </a:prstGeom>
        </p:spPr>
      </p:pic>
      <p:pic>
        <p:nvPicPr>
          <p:cNvPr id="12" name="Obrázek 12" descr="Obsah obrázku tabulka&#10;&#10;Popis se vygeneroval automaticky.">
            <a:extLst>
              <a:ext uri="{FF2B5EF4-FFF2-40B4-BE49-F238E27FC236}">
                <a16:creationId xmlns:a16="http://schemas.microsoft.com/office/drawing/2014/main" id="{7929991C-F662-587A-171F-67DF2C82EA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9119" y="2278428"/>
            <a:ext cx="5264872" cy="122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41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12A8F3B9-9B48-47C0-91AC-1C15B6F6F3D0}"/>
              </a:ext>
            </a:extLst>
          </p:cNvPr>
          <p:cNvSpPr/>
          <p:nvPr/>
        </p:nvSpPr>
        <p:spPr>
          <a:xfrm>
            <a:off x="3366117" y="2654338"/>
            <a:ext cx="5459767" cy="1549325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800">
                <a:solidFill>
                  <a:srgbClr val="384557"/>
                </a:solidFill>
                <a:latin typeface="Vafle Light VUT" pitchFamily="2" charset="2"/>
              </a:rPr>
              <a:t>Možnosti rozšíření</a:t>
            </a:r>
            <a:endParaRPr lang="en-GB" sz="4800">
              <a:solidFill>
                <a:srgbClr val="384557"/>
              </a:solidFill>
              <a:latin typeface="Vafle Light VUT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74285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>
                <a:solidFill>
                  <a:schemeClr val="bg1"/>
                </a:solidFill>
                <a:latin typeface="Vafle Light VUT" pitchFamily="2" charset="2"/>
              </a:rPr>
              <a:t>Možnosti rozšíření</a:t>
            </a:r>
            <a:endParaRPr lang="en-GB" sz="280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en-US" sz="1000" b="1">
                <a:solidFill>
                  <a:srgbClr val="C0C9D6"/>
                </a:solidFill>
                <a:latin typeface="Vafle Light VUT" pitchFamily="50" charset="0"/>
              </a:rPr>
              <a:t>(Roman)</a:t>
            </a:r>
            <a:r>
              <a:rPr lang="en-US" sz="1000" b="1" err="1">
                <a:solidFill>
                  <a:srgbClr val="C0C9D6"/>
                </a:solidFill>
                <a:latin typeface="Vafle Light VUT" pitchFamily="50" charset="0"/>
              </a:rPr>
              <a:t>tici</a:t>
            </a:r>
            <a:endParaRPr lang="en-GB" sz="1000" b="1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>
                <a:solidFill>
                  <a:srgbClr val="C0C9D6"/>
                </a:solidFill>
                <a:latin typeface="Vafle Light VUT" pitchFamily="50" charset="0"/>
              </a:rPr>
              <a:t>13/17</a:t>
            </a:r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>
                <a:solidFill>
                  <a:srgbClr val="C0C9D6"/>
                </a:solidFill>
                <a:latin typeface="Vafle Light VUT" pitchFamily="2" charset="2"/>
              </a:rPr>
              <a:t>Možnosti rozšíření</a:t>
            </a:r>
            <a:endParaRPr lang="en-US" sz="100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EFDEC-A41B-8065-D72E-3619192F3FCC}"/>
              </a:ext>
            </a:extLst>
          </p:cNvPr>
          <p:cNvSpPr txBox="1"/>
          <p:nvPr/>
        </p:nvSpPr>
        <p:spPr>
          <a:xfrm>
            <a:off x="326323" y="1088847"/>
            <a:ext cx="1165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cs-CZ" b="1">
                <a:solidFill>
                  <a:srgbClr val="45586B"/>
                </a:solidFill>
                <a:effectLst/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Projekt by se dal rozšířit ve vícero směrech</a:t>
            </a:r>
            <a:endParaRPr lang="en-GB" b="1">
              <a:solidFill>
                <a:srgbClr val="45586B"/>
              </a:solidFill>
              <a:effectLst/>
              <a:latin typeface="Vafle Light VUT" pitchFamily="2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81BEA0-0217-39AD-1395-6B6117136DAB}"/>
              </a:ext>
            </a:extLst>
          </p:cNvPr>
          <p:cNvGrpSpPr/>
          <p:nvPr/>
        </p:nvGrpSpPr>
        <p:grpSpPr>
          <a:xfrm>
            <a:off x="482950" y="1458179"/>
            <a:ext cx="10776880" cy="646331"/>
            <a:chOff x="484204" y="1639689"/>
            <a:chExt cx="10776880" cy="6463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23AC16-866E-ABEC-C438-B17E8DD4E38C}"/>
                </a:ext>
              </a:extLst>
            </p:cNvPr>
            <p:cNvSpPr/>
            <p:nvPr/>
          </p:nvSpPr>
          <p:spPr>
            <a:xfrm>
              <a:off x="782994" y="1639689"/>
              <a:ext cx="10478090" cy="646331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cs-CZ">
                  <a:solidFill>
                    <a:srgbClr val="92A1B8"/>
                  </a:solidFill>
                  <a:latin typeface="Vafle Light VUT"/>
                  <a:sym typeface="Vafle Light VUT"/>
                </a:rPr>
                <a:t>Možnost implementace na více robotech (IRB 120)</a:t>
              </a:r>
            </a:p>
            <a:p>
              <a:endParaRPr lang="cs-CZ">
                <a:solidFill>
                  <a:srgbClr val="92A1B8"/>
                </a:solidFill>
                <a:latin typeface="Vafle Light VUT" pitchFamily="2" charset="2"/>
                <a:sym typeface="Vafle Light VUT"/>
              </a:endParaRPr>
            </a:p>
          </p:txBody>
        </p:sp>
        <p:sp>
          <p:nvSpPr>
            <p:cNvPr id="8" name="Circle: Hollow 7">
              <a:extLst>
                <a:ext uri="{FF2B5EF4-FFF2-40B4-BE49-F238E27FC236}">
                  <a16:creationId xmlns:a16="http://schemas.microsoft.com/office/drawing/2014/main" id="{949E47B0-99E6-79BD-BBDB-777C7EFFCFB4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4">
            <a:extLst>
              <a:ext uri="{FF2B5EF4-FFF2-40B4-BE49-F238E27FC236}">
                <a16:creationId xmlns:a16="http://schemas.microsoft.com/office/drawing/2014/main" id="{E74BABED-D38F-94FA-FE77-C575632783F4}"/>
              </a:ext>
            </a:extLst>
          </p:cNvPr>
          <p:cNvGrpSpPr/>
          <p:nvPr/>
        </p:nvGrpSpPr>
        <p:grpSpPr>
          <a:xfrm>
            <a:off x="474678" y="1793245"/>
            <a:ext cx="10776880" cy="369332"/>
            <a:chOff x="484204" y="1639689"/>
            <a:chExt cx="10776880" cy="369332"/>
          </a:xfrm>
        </p:grpSpPr>
        <p:sp>
          <p:nvSpPr>
            <p:cNvPr id="3" name="Rectangle 5">
              <a:extLst>
                <a:ext uri="{FF2B5EF4-FFF2-40B4-BE49-F238E27FC236}">
                  <a16:creationId xmlns:a16="http://schemas.microsoft.com/office/drawing/2014/main" id="{743F232A-39D9-DC17-BAD9-311125527617}"/>
                </a:ext>
              </a:extLst>
            </p:cNvPr>
            <p:cNvSpPr/>
            <p:nvPr/>
          </p:nvSpPr>
          <p:spPr>
            <a:xfrm>
              <a:off x="782994" y="1639689"/>
              <a:ext cx="104780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cs-CZ">
                  <a:solidFill>
                    <a:srgbClr val="92A1B8"/>
                  </a:solidFill>
                  <a:latin typeface="Vafle Light VUT" pitchFamily="2" charset="2"/>
                </a:rPr>
                <a:t>Optimalizace kreslící dráhy</a:t>
              </a:r>
              <a:endParaRPr lang="en-US">
                <a:solidFill>
                  <a:srgbClr val="92A1B8"/>
                </a:solidFill>
                <a:latin typeface="Vafle Light VUT" pitchFamily="2" charset="2"/>
              </a:endParaRPr>
            </a:p>
          </p:txBody>
        </p:sp>
        <p:sp>
          <p:nvSpPr>
            <p:cNvPr id="9" name="Circle: Hollow 7">
              <a:extLst>
                <a:ext uri="{FF2B5EF4-FFF2-40B4-BE49-F238E27FC236}">
                  <a16:creationId xmlns:a16="http://schemas.microsoft.com/office/drawing/2014/main" id="{DC7FCFB8-CA1E-0DAB-C6D6-A2AE89752D9F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4">
            <a:extLst>
              <a:ext uri="{FF2B5EF4-FFF2-40B4-BE49-F238E27FC236}">
                <a16:creationId xmlns:a16="http://schemas.microsoft.com/office/drawing/2014/main" id="{3897882D-D4F0-07AE-BBC0-3B9C32624B53}"/>
              </a:ext>
            </a:extLst>
          </p:cNvPr>
          <p:cNvGrpSpPr/>
          <p:nvPr/>
        </p:nvGrpSpPr>
        <p:grpSpPr>
          <a:xfrm>
            <a:off x="474678" y="2124583"/>
            <a:ext cx="10776880" cy="369332"/>
            <a:chOff x="484204" y="1639689"/>
            <a:chExt cx="10776880" cy="369332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29B58DDA-51F4-6326-B177-CD279E5BD2DD}"/>
                </a:ext>
              </a:extLst>
            </p:cNvPr>
            <p:cNvSpPr/>
            <p:nvPr/>
          </p:nvSpPr>
          <p:spPr>
            <a:xfrm>
              <a:off x="782994" y="1639689"/>
              <a:ext cx="104780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cs-CZ">
                  <a:solidFill>
                    <a:srgbClr val="92A1B8"/>
                  </a:solidFill>
                  <a:latin typeface="Vafle Light VUT" pitchFamily="2" charset="2"/>
                </a:rPr>
                <a:t>Vyladění TraceTCP</a:t>
              </a:r>
              <a:endParaRPr lang="en-US">
                <a:solidFill>
                  <a:srgbClr val="92A1B8"/>
                </a:solidFill>
                <a:latin typeface="Vafle Light VUT" pitchFamily="2" charset="2"/>
              </a:endParaRPr>
            </a:p>
          </p:txBody>
        </p:sp>
        <p:sp>
          <p:nvSpPr>
            <p:cNvPr id="15" name="Circle: Hollow 7">
              <a:extLst>
                <a:ext uri="{FF2B5EF4-FFF2-40B4-BE49-F238E27FC236}">
                  <a16:creationId xmlns:a16="http://schemas.microsoft.com/office/drawing/2014/main" id="{0735CB6B-031C-B5AA-0D73-40FD63300001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17" name="Obrázek 16" descr="Obsah obrázku obvod, design, elektronika&#10;&#10;Popis byl vytvořen automaticky se střední mírou spolehlivosti">
            <a:extLst>
              <a:ext uri="{FF2B5EF4-FFF2-40B4-BE49-F238E27FC236}">
                <a16:creationId xmlns:a16="http://schemas.microsoft.com/office/drawing/2014/main" id="{B6323B9E-06E0-BA7A-7E86-3E73B4A445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305" y="2630234"/>
            <a:ext cx="8995130" cy="32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90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12A8F3B9-9B48-47C0-91AC-1C15B6F6F3D0}"/>
              </a:ext>
            </a:extLst>
          </p:cNvPr>
          <p:cNvSpPr/>
          <p:nvPr/>
        </p:nvSpPr>
        <p:spPr>
          <a:xfrm>
            <a:off x="3366117" y="2654338"/>
            <a:ext cx="5459767" cy="1549325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4800" dirty="0" err="1">
                <a:solidFill>
                  <a:srgbClr val="384557"/>
                </a:solidFill>
                <a:latin typeface="Vafle Light VUT"/>
                <a:sym typeface="Vafle Light VUT"/>
              </a:rPr>
              <a:t>Demonstrace</a:t>
            </a:r>
            <a:endParaRPr lang="en-GB" sz="4800" dirty="0" err="1">
              <a:solidFill>
                <a:srgbClr val="384557"/>
              </a:solidFill>
              <a:latin typeface="Vafle Light VUT" pitchFamily="2" charset="2"/>
              <a:sym typeface="Vafle Light VUT"/>
            </a:endParaRPr>
          </a:p>
        </p:txBody>
      </p:sp>
    </p:spTree>
    <p:extLst>
      <p:ext uri="{BB962C8B-B14F-4D97-AF65-F5344CB8AC3E}">
        <p14:creationId xmlns:p14="http://schemas.microsoft.com/office/powerpoint/2010/main" val="3436586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ACFB47-294C-4A65-A01E-1116260F38FE}"/>
              </a:ext>
            </a:extLst>
          </p:cNvPr>
          <p:cNvSpPr/>
          <p:nvPr/>
        </p:nvSpPr>
        <p:spPr>
          <a:xfrm>
            <a:off x="419858" y="2960495"/>
            <a:ext cx="3476263" cy="861774"/>
          </a:xfrm>
          <a:custGeom>
            <a:avLst/>
            <a:gdLst>
              <a:gd name="connsiteX0" fmla="*/ 0 w 3476263"/>
              <a:gd name="connsiteY0" fmla="*/ 0 h 861774"/>
              <a:gd name="connsiteX1" fmla="*/ 509852 w 3476263"/>
              <a:gd name="connsiteY1" fmla="*/ 0 h 861774"/>
              <a:gd name="connsiteX2" fmla="*/ 1123992 w 3476263"/>
              <a:gd name="connsiteY2" fmla="*/ 0 h 861774"/>
              <a:gd name="connsiteX3" fmla="*/ 1703369 w 3476263"/>
              <a:gd name="connsiteY3" fmla="*/ 0 h 861774"/>
              <a:gd name="connsiteX4" fmla="*/ 2317509 w 3476263"/>
              <a:gd name="connsiteY4" fmla="*/ 0 h 861774"/>
              <a:gd name="connsiteX5" fmla="*/ 2931648 w 3476263"/>
              <a:gd name="connsiteY5" fmla="*/ 0 h 861774"/>
              <a:gd name="connsiteX6" fmla="*/ 3476263 w 3476263"/>
              <a:gd name="connsiteY6" fmla="*/ 0 h 861774"/>
              <a:gd name="connsiteX7" fmla="*/ 3476263 w 3476263"/>
              <a:gd name="connsiteY7" fmla="*/ 405034 h 861774"/>
              <a:gd name="connsiteX8" fmla="*/ 3476263 w 3476263"/>
              <a:gd name="connsiteY8" fmla="*/ 861774 h 861774"/>
              <a:gd name="connsiteX9" fmla="*/ 3001174 w 3476263"/>
              <a:gd name="connsiteY9" fmla="*/ 861774 h 861774"/>
              <a:gd name="connsiteX10" fmla="*/ 2387034 w 3476263"/>
              <a:gd name="connsiteY10" fmla="*/ 861774 h 861774"/>
              <a:gd name="connsiteX11" fmla="*/ 1807657 w 3476263"/>
              <a:gd name="connsiteY11" fmla="*/ 861774 h 861774"/>
              <a:gd name="connsiteX12" fmla="*/ 1332567 w 3476263"/>
              <a:gd name="connsiteY12" fmla="*/ 861774 h 861774"/>
              <a:gd name="connsiteX13" fmla="*/ 822716 w 3476263"/>
              <a:gd name="connsiteY13" fmla="*/ 861774 h 861774"/>
              <a:gd name="connsiteX14" fmla="*/ 0 w 3476263"/>
              <a:gd name="connsiteY14" fmla="*/ 861774 h 861774"/>
              <a:gd name="connsiteX15" fmla="*/ 0 w 3476263"/>
              <a:gd name="connsiteY15" fmla="*/ 430887 h 861774"/>
              <a:gd name="connsiteX16" fmla="*/ 0 w 3476263"/>
              <a:gd name="connsiteY16" fmla="*/ 0 h 86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76263" h="861774" fill="none" extrusionOk="0">
                <a:moveTo>
                  <a:pt x="0" y="0"/>
                </a:moveTo>
                <a:cubicBezTo>
                  <a:pt x="219659" y="-8207"/>
                  <a:pt x="350916" y="27499"/>
                  <a:pt x="509852" y="0"/>
                </a:cubicBezTo>
                <a:cubicBezTo>
                  <a:pt x="668788" y="-27499"/>
                  <a:pt x="994716" y="9491"/>
                  <a:pt x="1123992" y="0"/>
                </a:cubicBezTo>
                <a:cubicBezTo>
                  <a:pt x="1253268" y="-9491"/>
                  <a:pt x="1532742" y="57145"/>
                  <a:pt x="1703369" y="0"/>
                </a:cubicBezTo>
                <a:cubicBezTo>
                  <a:pt x="1873996" y="-57145"/>
                  <a:pt x="2184877" y="42664"/>
                  <a:pt x="2317509" y="0"/>
                </a:cubicBezTo>
                <a:cubicBezTo>
                  <a:pt x="2450141" y="-42664"/>
                  <a:pt x="2757126" y="71513"/>
                  <a:pt x="2931648" y="0"/>
                </a:cubicBezTo>
                <a:cubicBezTo>
                  <a:pt x="3106170" y="-71513"/>
                  <a:pt x="3277260" y="39915"/>
                  <a:pt x="3476263" y="0"/>
                </a:cubicBezTo>
                <a:cubicBezTo>
                  <a:pt x="3477604" y="124018"/>
                  <a:pt x="3429134" y="239425"/>
                  <a:pt x="3476263" y="405034"/>
                </a:cubicBezTo>
                <a:cubicBezTo>
                  <a:pt x="3523392" y="570643"/>
                  <a:pt x="3421513" y="653287"/>
                  <a:pt x="3476263" y="861774"/>
                </a:cubicBezTo>
                <a:cubicBezTo>
                  <a:pt x="3322641" y="892291"/>
                  <a:pt x="3108161" y="842475"/>
                  <a:pt x="3001174" y="861774"/>
                </a:cubicBezTo>
                <a:cubicBezTo>
                  <a:pt x="2894187" y="881073"/>
                  <a:pt x="2685776" y="858904"/>
                  <a:pt x="2387034" y="861774"/>
                </a:cubicBezTo>
                <a:cubicBezTo>
                  <a:pt x="2088292" y="864644"/>
                  <a:pt x="1924288" y="833758"/>
                  <a:pt x="1807657" y="861774"/>
                </a:cubicBezTo>
                <a:cubicBezTo>
                  <a:pt x="1691026" y="889790"/>
                  <a:pt x="1532470" y="833192"/>
                  <a:pt x="1332567" y="861774"/>
                </a:cubicBezTo>
                <a:cubicBezTo>
                  <a:pt x="1132664" y="890356"/>
                  <a:pt x="1036547" y="830048"/>
                  <a:pt x="822716" y="861774"/>
                </a:cubicBezTo>
                <a:cubicBezTo>
                  <a:pt x="608885" y="893500"/>
                  <a:pt x="344036" y="851971"/>
                  <a:pt x="0" y="861774"/>
                </a:cubicBezTo>
                <a:cubicBezTo>
                  <a:pt x="-23377" y="751051"/>
                  <a:pt x="3977" y="566889"/>
                  <a:pt x="0" y="430887"/>
                </a:cubicBezTo>
                <a:cubicBezTo>
                  <a:pt x="-3977" y="294885"/>
                  <a:pt x="13004" y="91866"/>
                  <a:pt x="0" y="0"/>
                </a:cubicBezTo>
                <a:close/>
              </a:path>
              <a:path w="3476263" h="861774" stroke="0" extrusionOk="0">
                <a:moveTo>
                  <a:pt x="0" y="0"/>
                </a:moveTo>
                <a:cubicBezTo>
                  <a:pt x="221349" y="-71125"/>
                  <a:pt x="485447" y="11322"/>
                  <a:pt x="648902" y="0"/>
                </a:cubicBezTo>
                <a:cubicBezTo>
                  <a:pt x="812357" y="-11322"/>
                  <a:pt x="1004630" y="36154"/>
                  <a:pt x="1123992" y="0"/>
                </a:cubicBezTo>
                <a:cubicBezTo>
                  <a:pt x="1243354" y="-36154"/>
                  <a:pt x="1516776" y="28995"/>
                  <a:pt x="1633844" y="0"/>
                </a:cubicBezTo>
                <a:cubicBezTo>
                  <a:pt x="1750912" y="-28995"/>
                  <a:pt x="2006849" y="67532"/>
                  <a:pt x="2282746" y="0"/>
                </a:cubicBezTo>
                <a:cubicBezTo>
                  <a:pt x="2558643" y="-67532"/>
                  <a:pt x="2709402" y="59033"/>
                  <a:pt x="2827361" y="0"/>
                </a:cubicBezTo>
                <a:cubicBezTo>
                  <a:pt x="2945320" y="-59033"/>
                  <a:pt x="3309012" y="31378"/>
                  <a:pt x="3476263" y="0"/>
                </a:cubicBezTo>
                <a:cubicBezTo>
                  <a:pt x="3482841" y="111829"/>
                  <a:pt x="3433335" y="281605"/>
                  <a:pt x="3476263" y="413652"/>
                </a:cubicBezTo>
                <a:cubicBezTo>
                  <a:pt x="3519191" y="545699"/>
                  <a:pt x="3458633" y="703736"/>
                  <a:pt x="3476263" y="861774"/>
                </a:cubicBezTo>
                <a:cubicBezTo>
                  <a:pt x="3186777" y="919349"/>
                  <a:pt x="3094871" y="820099"/>
                  <a:pt x="2896886" y="861774"/>
                </a:cubicBezTo>
                <a:cubicBezTo>
                  <a:pt x="2698901" y="903449"/>
                  <a:pt x="2559625" y="840248"/>
                  <a:pt x="2421797" y="861774"/>
                </a:cubicBezTo>
                <a:cubicBezTo>
                  <a:pt x="2283969" y="883300"/>
                  <a:pt x="2043384" y="837653"/>
                  <a:pt x="1877182" y="861774"/>
                </a:cubicBezTo>
                <a:cubicBezTo>
                  <a:pt x="1710981" y="885895"/>
                  <a:pt x="1585421" y="825408"/>
                  <a:pt x="1367330" y="861774"/>
                </a:cubicBezTo>
                <a:cubicBezTo>
                  <a:pt x="1149239" y="898140"/>
                  <a:pt x="1015336" y="822188"/>
                  <a:pt x="822716" y="861774"/>
                </a:cubicBezTo>
                <a:cubicBezTo>
                  <a:pt x="630096" y="901360"/>
                  <a:pt x="404760" y="838301"/>
                  <a:pt x="0" y="861774"/>
                </a:cubicBezTo>
                <a:cubicBezTo>
                  <a:pt x="-20653" y="771025"/>
                  <a:pt x="29589" y="596336"/>
                  <a:pt x="0" y="430887"/>
                </a:cubicBezTo>
                <a:cubicBezTo>
                  <a:pt x="-29589" y="265438"/>
                  <a:pt x="50258" y="194746"/>
                  <a:pt x="0" y="0"/>
                </a:cubicBezTo>
                <a:close/>
              </a:path>
            </a:pathLst>
          </a:custGeom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5398337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5000" err="1">
                <a:solidFill>
                  <a:srgbClr val="92A1B8"/>
                </a:solidFill>
                <a:latin typeface="Vafle Light VUT"/>
              </a:rPr>
              <a:t>Otázky</a:t>
            </a:r>
            <a:r>
              <a:rPr lang="en-GB" sz="5000">
                <a:solidFill>
                  <a:srgbClr val="92A1B8"/>
                </a:solidFill>
                <a:latin typeface="Vafle Light VUT"/>
              </a:rPr>
              <a:t>?</a:t>
            </a:r>
            <a:endParaRPr lang="cs-CZ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53F41F-B56E-48CD-AAB0-306CABFCC3F4}"/>
              </a:ext>
            </a:extLst>
          </p:cNvPr>
          <p:cNvSpPr/>
          <p:nvPr/>
        </p:nvSpPr>
        <p:spPr>
          <a:xfrm>
            <a:off x="4087540" y="1521631"/>
            <a:ext cx="69448" cy="3727048"/>
          </a:xfrm>
          <a:prstGeom prst="rect">
            <a:avLst/>
          </a:prstGeom>
          <a:gradFill flip="none" rotWithShape="1">
            <a:gsLst>
              <a:gs pos="0">
                <a:srgbClr val="C0C9D6"/>
              </a:gs>
              <a:gs pos="50000">
                <a:srgbClr val="92A1B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CD0F4A-56CA-43CA-A401-FFB3FF075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8" b="12621"/>
          <a:stretch/>
        </p:blipFill>
        <p:spPr>
          <a:xfrm>
            <a:off x="4578385" y="1874969"/>
            <a:ext cx="7122268" cy="3108061"/>
          </a:xfrm>
          <a:prstGeom prst="rect">
            <a:avLst/>
          </a:prstGeom>
          <a:effectLst>
            <a:softEdge rad="368300"/>
          </a:effectLst>
        </p:spPr>
      </p:pic>
    </p:spTree>
    <p:extLst>
      <p:ext uri="{BB962C8B-B14F-4D97-AF65-F5344CB8AC3E}">
        <p14:creationId xmlns:p14="http://schemas.microsoft.com/office/powerpoint/2010/main" val="2263772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ACFB47-294C-4A65-A01E-1116260F38FE}"/>
              </a:ext>
            </a:extLst>
          </p:cNvPr>
          <p:cNvSpPr/>
          <p:nvPr/>
        </p:nvSpPr>
        <p:spPr>
          <a:xfrm>
            <a:off x="419858" y="2958685"/>
            <a:ext cx="3476263" cy="861774"/>
          </a:xfrm>
          <a:custGeom>
            <a:avLst/>
            <a:gdLst>
              <a:gd name="connsiteX0" fmla="*/ 0 w 3476263"/>
              <a:gd name="connsiteY0" fmla="*/ 0 h 861774"/>
              <a:gd name="connsiteX1" fmla="*/ 509852 w 3476263"/>
              <a:gd name="connsiteY1" fmla="*/ 0 h 861774"/>
              <a:gd name="connsiteX2" fmla="*/ 1123992 w 3476263"/>
              <a:gd name="connsiteY2" fmla="*/ 0 h 861774"/>
              <a:gd name="connsiteX3" fmla="*/ 1703369 w 3476263"/>
              <a:gd name="connsiteY3" fmla="*/ 0 h 861774"/>
              <a:gd name="connsiteX4" fmla="*/ 2317509 w 3476263"/>
              <a:gd name="connsiteY4" fmla="*/ 0 h 861774"/>
              <a:gd name="connsiteX5" fmla="*/ 2931648 w 3476263"/>
              <a:gd name="connsiteY5" fmla="*/ 0 h 861774"/>
              <a:gd name="connsiteX6" fmla="*/ 3476263 w 3476263"/>
              <a:gd name="connsiteY6" fmla="*/ 0 h 861774"/>
              <a:gd name="connsiteX7" fmla="*/ 3476263 w 3476263"/>
              <a:gd name="connsiteY7" fmla="*/ 405034 h 861774"/>
              <a:gd name="connsiteX8" fmla="*/ 3476263 w 3476263"/>
              <a:gd name="connsiteY8" fmla="*/ 861774 h 861774"/>
              <a:gd name="connsiteX9" fmla="*/ 3001174 w 3476263"/>
              <a:gd name="connsiteY9" fmla="*/ 861774 h 861774"/>
              <a:gd name="connsiteX10" fmla="*/ 2387034 w 3476263"/>
              <a:gd name="connsiteY10" fmla="*/ 861774 h 861774"/>
              <a:gd name="connsiteX11" fmla="*/ 1807657 w 3476263"/>
              <a:gd name="connsiteY11" fmla="*/ 861774 h 861774"/>
              <a:gd name="connsiteX12" fmla="*/ 1332567 w 3476263"/>
              <a:gd name="connsiteY12" fmla="*/ 861774 h 861774"/>
              <a:gd name="connsiteX13" fmla="*/ 822716 w 3476263"/>
              <a:gd name="connsiteY13" fmla="*/ 861774 h 861774"/>
              <a:gd name="connsiteX14" fmla="*/ 0 w 3476263"/>
              <a:gd name="connsiteY14" fmla="*/ 861774 h 861774"/>
              <a:gd name="connsiteX15" fmla="*/ 0 w 3476263"/>
              <a:gd name="connsiteY15" fmla="*/ 430887 h 861774"/>
              <a:gd name="connsiteX16" fmla="*/ 0 w 3476263"/>
              <a:gd name="connsiteY16" fmla="*/ 0 h 86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76263" h="861774" fill="none" extrusionOk="0">
                <a:moveTo>
                  <a:pt x="0" y="0"/>
                </a:moveTo>
                <a:cubicBezTo>
                  <a:pt x="219659" y="-8207"/>
                  <a:pt x="350916" y="27499"/>
                  <a:pt x="509852" y="0"/>
                </a:cubicBezTo>
                <a:cubicBezTo>
                  <a:pt x="668788" y="-27499"/>
                  <a:pt x="994716" y="9491"/>
                  <a:pt x="1123992" y="0"/>
                </a:cubicBezTo>
                <a:cubicBezTo>
                  <a:pt x="1253268" y="-9491"/>
                  <a:pt x="1532742" y="57145"/>
                  <a:pt x="1703369" y="0"/>
                </a:cubicBezTo>
                <a:cubicBezTo>
                  <a:pt x="1873996" y="-57145"/>
                  <a:pt x="2184877" y="42664"/>
                  <a:pt x="2317509" y="0"/>
                </a:cubicBezTo>
                <a:cubicBezTo>
                  <a:pt x="2450141" y="-42664"/>
                  <a:pt x="2757126" y="71513"/>
                  <a:pt x="2931648" y="0"/>
                </a:cubicBezTo>
                <a:cubicBezTo>
                  <a:pt x="3106170" y="-71513"/>
                  <a:pt x="3277260" y="39915"/>
                  <a:pt x="3476263" y="0"/>
                </a:cubicBezTo>
                <a:cubicBezTo>
                  <a:pt x="3477604" y="124018"/>
                  <a:pt x="3429134" y="239425"/>
                  <a:pt x="3476263" y="405034"/>
                </a:cubicBezTo>
                <a:cubicBezTo>
                  <a:pt x="3523392" y="570643"/>
                  <a:pt x="3421513" y="653287"/>
                  <a:pt x="3476263" y="861774"/>
                </a:cubicBezTo>
                <a:cubicBezTo>
                  <a:pt x="3322641" y="892291"/>
                  <a:pt x="3108161" y="842475"/>
                  <a:pt x="3001174" y="861774"/>
                </a:cubicBezTo>
                <a:cubicBezTo>
                  <a:pt x="2894187" y="881073"/>
                  <a:pt x="2685776" y="858904"/>
                  <a:pt x="2387034" y="861774"/>
                </a:cubicBezTo>
                <a:cubicBezTo>
                  <a:pt x="2088292" y="864644"/>
                  <a:pt x="1924288" y="833758"/>
                  <a:pt x="1807657" y="861774"/>
                </a:cubicBezTo>
                <a:cubicBezTo>
                  <a:pt x="1691026" y="889790"/>
                  <a:pt x="1532470" y="833192"/>
                  <a:pt x="1332567" y="861774"/>
                </a:cubicBezTo>
                <a:cubicBezTo>
                  <a:pt x="1132664" y="890356"/>
                  <a:pt x="1036547" y="830048"/>
                  <a:pt x="822716" y="861774"/>
                </a:cubicBezTo>
                <a:cubicBezTo>
                  <a:pt x="608885" y="893500"/>
                  <a:pt x="344036" y="851971"/>
                  <a:pt x="0" y="861774"/>
                </a:cubicBezTo>
                <a:cubicBezTo>
                  <a:pt x="-23377" y="751051"/>
                  <a:pt x="3977" y="566889"/>
                  <a:pt x="0" y="430887"/>
                </a:cubicBezTo>
                <a:cubicBezTo>
                  <a:pt x="-3977" y="294885"/>
                  <a:pt x="13004" y="91866"/>
                  <a:pt x="0" y="0"/>
                </a:cubicBezTo>
                <a:close/>
              </a:path>
              <a:path w="3476263" h="861774" stroke="0" extrusionOk="0">
                <a:moveTo>
                  <a:pt x="0" y="0"/>
                </a:moveTo>
                <a:cubicBezTo>
                  <a:pt x="221349" y="-71125"/>
                  <a:pt x="485447" y="11322"/>
                  <a:pt x="648902" y="0"/>
                </a:cubicBezTo>
                <a:cubicBezTo>
                  <a:pt x="812357" y="-11322"/>
                  <a:pt x="1004630" y="36154"/>
                  <a:pt x="1123992" y="0"/>
                </a:cubicBezTo>
                <a:cubicBezTo>
                  <a:pt x="1243354" y="-36154"/>
                  <a:pt x="1516776" y="28995"/>
                  <a:pt x="1633844" y="0"/>
                </a:cubicBezTo>
                <a:cubicBezTo>
                  <a:pt x="1750912" y="-28995"/>
                  <a:pt x="2006849" y="67532"/>
                  <a:pt x="2282746" y="0"/>
                </a:cubicBezTo>
                <a:cubicBezTo>
                  <a:pt x="2558643" y="-67532"/>
                  <a:pt x="2709402" y="59033"/>
                  <a:pt x="2827361" y="0"/>
                </a:cubicBezTo>
                <a:cubicBezTo>
                  <a:pt x="2945320" y="-59033"/>
                  <a:pt x="3309012" y="31378"/>
                  <a:pt x="3476263" y="0"/>
                </a:cubicBezTo>
                <a:cubicBezTo>
                  <a:pt x="3482841" y="111829"/>
                  <a:pt x="3433335" y="281605"/>
                  <a:pt x="3476263" y="413652"/>
                </a:cubicBezTo>
                <a:cubicBezTo>
                  <a:pt x="3519191" y="545699"/>
                  <a:pt x="3458633" y="703736"/>
                  <a:pt x="3476263" y="861774"/>
                </a:cubicBezTo>
                <a:cubicBezTo>
                  <a:pt x="3186777" y="919349"/>
                  <a:pt x="3094871" y="820099"/>
                  <a:pt x="2896886" y="861774"/>
                </a:cubicBezTo>
                <a:cubicBezTo>
                  <a:pt x="2698901" y="903449"/>
                  <a:pt x="2559625" y="840248"/>
                  <a:pt x="2421797" y="861774"/>
                </a:cubicBezTo>
                <a:cubicBezTo>
                  <a:pt x="2283969" y="883300"/>
                  <a:pt x="2043384" y="837653"/>
                  <a:pt x="1877182" y="861774"/>
                </a:cubicBezTo>
                <a:cubicBezTo>
                  <a:pt x="1710981" y="885895"/>
                  <a:pt x="1585421" y="825408"/>
                  <a:pt x="1367330" y="861774"/>
                </a:cubicBezTo>
                <a:cubicBezTo>
                  <a:pt x="1149239" y="898140"/>
                  <a:pt x="1015336" y="822188"/>
                  <a:pt x="822716" y="861774"/>
                </a:cubicBezTo>
                <a:cubicBezTo>
                  <a:pt x="630096" y="901360"/>
                  <a:pt x="404760" y="838301"/>
                  <a:pt x="0" y="861774"/>
                </a:cubicBezTo>
                <a:cubicBezTo>
                  <a:pt x="-20653" y="771025"/>
                  <a:pt x="29589" y="596336"/>
                  <a:pt x="0" y="430887"/>
                </a:cubicBezTo>
                <a:cubicBezTo>
                  <a:pt x="-29589" y="265438"/>
                  <a:pt x="50258" y="194746"/>
                  <a:pt x="0" y="0"/>
                </a:cubicBezTo>
                <a:close/>
              </a:path>
            </a:pathLst>
          </a:custGeom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5398337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5000" err="1">
                <a:solidFill>
                  <a:srgbClr val="92A1B8"/>
                </a:solidFill>
                <a:latin typeface="Vafle Light VUT"/>
              </a:rPr>
              <a:t>Děkujeme</a:t>
            </a:r>
            <a:r>
              <a:rPr lang="en-GB" sz="5000">
                <a:solidFill>
                  <a:srgbClr val="92A1B8"/>
                </a:solidFill>
                <a:latin typeface="Vafle Light VUT"/>
              </a:rPr>
              <a:t>!</a:t>
            </a:r>
            <a:endParaRPr lang="en-GB" sz="5000">
              <a:solidFill>
                <a:srgbClr val="92A1B8"/>
              </a:solidFill>
              <a:latin typeface="Vafle Light VUT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74CE9-53F9-4B6B-B4F2-E4AA869D1E4C}"/>
              </a:ext>
            </a:extLst>
          </p:cNvPr>
          <p:cNvSpPr/>
          <p:nvPr/>
        </p:nvSpPr>
        <p:spPr>
          <a:xfrm>
            <a:off x="4087540" y="1521631"/>
            <a:ext cx="69448" cy="3727048"/>
          </a:xfrm>
          <a:prstGeom prst="rect">
            <a:avLst/>
          </a:prstGeom>
          <a:gradFill flip="none" rotWithShape="1">
            <a:gsLst>
              <a:gs pos="0">
                <a:srgbClr val="C0C9D6"/>
              </a:gs>
              <a:gs pos="50000">
                <a:srgbClr val="92A1B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3BA53-FE65-43E6-8670-8AB2AF611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8" b="12621"/>
          <a:stretch/>
        </p:blipFill>
        <p:spPr>
          <a:xfrm>
            <a:off x="4578385" y="1874969"/>
            <a:ext cx="7122268" cy="3108061"/>
          </a:xfrm>
          <a:prstGeom prst="rect">
            <a:avLst/>
          </a:prstGeom>
          <a:effectLst>
            <a:softEdge rad="368300"/>
          </a:effectLst>
        </p:spPr>
      </p:pic>
    </p:spTree>
    <p:extLst>
      <p:ext uri="{BB962C8B-B14F-4D97-AF65-F5344CB8AC3E}">
        <p14:creationId xmlns:p14="http://schemas.microsoft.com/office/powerpoint/2010/main" val="65174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D52AAE-DD26-4E9F-B9FB-2DEDD00BBE9A}"/>
              </a:ext>
            </a:extLst>
          </p:cNvPr>
          <p:cNvSpPr/>
          <p:nvPr/>
        </p:nvSpPr>
        <p:spPr>
          <a:xfrm>
            <a:off x="4089389" y="2604103"/>
            <a:ext cx="3748172" cy="108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4557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9674F3E-79FA-40BB-909C-64D3B5F5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7779" y="1739643"/>
            <a:ext cx="1065779" cy="1088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18975B-787A-4E87-A754-2FC78EFE51AB}"/>
              </a:ext>
            </a:extLst>
          </p:cNvPr>
          <p:cNvSpPr/>
          <p:nvPr/>
        </p:nvSpPr>
        <p:spPr>
          <a:xfrm>
            <a:off x="4146323" y="3208930"/>
            <a:ext cx="177954" cy="12695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AF053-2BF0-471B-B613-99D28D78D17F}"/>
              </a:ext>
            </a:extLst>
          </p:cNvPr>
          <p:cNvSpPr/>
          <p:nvPr/>
        </p:nvSpPr>
        <p:spPr>
          <a:xfrm>
            <a:off x="1520074" y="3216990"/>
            <a:ext cx="177954" cy="12695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A0F18B-6F02-43B5-A515-C23655699E8C}"/>
              </a:ext>
            </a:extLst>
          </p:cNvPr>
          <p:cNvSpPr/>
          <p:nvPr/>
        </p:nvSpPr>
        <p:spPr>
          <a:xfrm>
            <a:off x="10493972" y="3165271"/>
            <a:ext cx="177954" cy="132123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0D6D7D-AD97-4FF0-8D0D-35BBEE7A1974}"/>
              </a:ext>
            </a:extLst>
          </p:cNvPr>
          <p:cNvSpPr/>
          <p:nvPr/>
        </p:nvSpPr>
        <p:spPr>
          <a:xfrm>
            <a:off x="7596763" y="3194910"/>
            <a:ext cx="177954" cy="130701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C62582-767C-43E0-BF86-71AB1FCC8F38}"/>
              </a:ext>
            </a:extLst>
          </p:cNvPr>
          <p:cNvSpPr/>
          <p:nvPr/>
        </p:nvSpPr>
        <p:spPr>
          <a:xfrm>
            <a:off x="7566627" y="2957401"/>
            <a:ext cx="3136921" cy="26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9E2D20-4AD8-48E3-B7D2-317AAF1D00A6}"/>
              </a:ext>
            </a:extLst>
          </p:cNvPr>
          <p:cNvSpPr/>
          <p:nvPr/>
        </p:nvSpPr>
        <p:spPr>
          <a:xfrm>
            <a:off x="1487799" y="1120740"/>
            <a:ext cx="177954" cy="1855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6D72A9-041B-41C8-8B57-F89504E16134}"/>
              </a:ext>
            </a:extLst>
          </p:cNvPr>
          <p:cNvSpPr/>
          <p:nvPr/>
        </p:nvSpPr>
        <p:spPr>
          <a:xfrm rot="5400000">
            <a:off x="2841723" y="673072"/>
            <a:ext cx="90677" cy="1065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FFCCACA-3B7C-43D5-8CB4-6333216B8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611" t="22753" r="1801" b="22684"/>
          <a:stretch/>
        </p:blipFill>
        <p:spPr>
          <a:xfrm>
            <a:off x="1665538" y="2291138"/>
            <a:ext cx="810922" cy="6641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3287305-EAC0-4030-81E5-D3BD914B6E02}"/>
              </a:ext>
            </a:extLst>
          </p:cNvPr>
          <p:cNvSpPr/>
          <p:nvPr/>
        </p:nvSpPr>
        <p:spPr>
          <a:xfrm>
            <a:off x="4095138" y="2719594"/>
            <a:ext cx="252141" cy="24844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F27B6-1DDF-4CC2-97D5-603496AFB468}"/>
              </a:ext>
            </a:extLst>
          </p:cNvPr>
          <p:cNvSpPr/>
          <p:nvPr/>
        </p:nvSpPr>
        <p:spPr>
          <a:xfrm>
            <a:off x="7670371" y="2714524"/>
            <a:ext cx="159558" cy="22728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FF1427-6597-4F81-966F-52641AEEFF58}"/>
              </a:ext>
            </a:extLst>
          </p:cNvPr>
          <p:cNvSpPr/>
          <p:nvPr/>
        </p:nvSpPr>
        <p:spPr>
          <a:xfrm rot="5400000">
            <a:off x="2855516" y="1030372"/>
            <a:ext cx="52364" cy="2111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7D517F-AAD0-453D-A93D-F974FF2114C7}"/>
              </a:ext>
            </a:extLst>
          </p:cNvPr>
          <p:cNvSpPr/>
          <p:nvPr/>
        </p:nvSpPr>
        <p:spPr>
          <a:xfrm>
            <a:off x="7572906" y="2875909"/>
            <a:ext cx="95877" cy="70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42AD02-D9DE-47C5-B581-8DD8EBCD09D3}"/>
              </a:ext>
            </a:extLst>
          </p:cNvPr>
          <p:cNvSpPr/>
          <p:nvPr/>
        </p:nvSpPr>
        <p:spPr>
          <a:xfrm rot="5400000">
            <a:off x="2831904" y="-417019"/>
            <a:ext cx="181359" cy="286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26EBD-6939-4D13-9475-F6EC31E8B826}"/>
              </a:ext>
            </a:extLst>
          </p:cNvPr>
          <p:cNvSpPr/>
          <p:nvPr/>
        </p:nvSpPr>
        <p:spPr>
          <a:xfrm>
            <a:off x="4179071" y="1120740"/>
            <a:ext cx="177954" cy="1855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A69D3-8E0C-4D6C-866B-BC3A5A8A1037}"/>
              </a:ext>
            </a:extLst>
          </p:cNvPr>
          <p:cNvCxnSpPr>
            <a:cxnSpLocks/>
          </p:cNvCxnSpPr>
          <p:nvPr/>
        </p:nvCxnSpPr>
        <p:spPr>
          <a:xfrm>
            <a:off x="1127125" y="4518925"/>
            <a:ext cx="9926108" cy="1699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D7F6C2-2121-4630-9529-DCC7562971CF}"/>
              </a:ext>
            </a:extLst>
          </p:cNvPr>
          <p:cNvGrpSpPr/>
          <p:nvPr/>
        </p:nvGrpSpPr>
        <p:grpSpPr>
          <a:xfrm>
            <a:off x="2499943" y="1860276"/>
            <a:ext cx="1608932" cy="1078327"/>
            <a:chOff x="7605411" y="1669631"/>
            <a:chExt cx="1608932" cy="1078327"/>
          </a:xfrm>
          <a:solidFill>
            <a:schemeClr val="bg1"/>
          </a:solidFill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652466F-7475-4CB7-AADF-887E58DC1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591056" y="1683987"/>
              <a:ext cx="833176" cy="804466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775517B-13C3-44E9-B21A-1C104B4E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 flipH="1">
              <a:off x="8395522" y="1683987"/>
              <a:ext cx="833176" cy="804466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E15F3EA-FBF7-4C7B-A706-C68C827D74D3}"/>
                </a:ext>
              </a:extLst>
            </p:cNvPr>
            <p:cNvSpPr/>
            <p:nvPr/>
          </p:nvSpPr>
          <p:spPr>
            <a:xfrm>
              <a:off x="8199936" y="1669631"/>
              <a:ext cx="419883" cy="107832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177F854-E2CB-42AB-A120-4F80985CE4DF}"/>
                </a:ext>
              </a:extLst>
            </p:cNvPr>
            <p:cNvSpPr/>
            <p:nvPr/>
          </p:nvSpPr>
          <p:spPr>
            <a:xfrm>
              <a:off x="8070987" y="2570747"/>
              <a:ext cx="677779" cy="1772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CF8D6C7-9ECE-4CF5-B5B3-9D3BBD84C6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0590" r="76897" b="21585"/>
          <a:stretch/>
        </p:blipFill>
        <p:spPr>
          <a:xfrm>
            <a:off x="1905036" y="2331191"/>
            <a:ext cx="342876" cy="417132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62092EA-5D21-4664-90D8-8832443D1A04}"/>
              </a:ext>
            </a:extLst>
          </p:cNvPr>
          <p:cNvSpPr/>
          <p:nvPr/>
        </p:nvSpPr>
        <p:spPr>
          <a:xfrm>
            <a:off x="4843108" y="2479792"/>
            <a:ext cx="614960" cy="10889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BE35855-4E07-415C-A52C-A09FFC5FA815}"/>
              </a:ext>
            </a:extLst>
          </p:cNvPr>
          <p:cNvSpPr/>
          <p:nvPr/>
        </p:nvSpPr>
        <p:spPr>
          <a:xfrm>
            <a:off x="6562863" y="2479792"/>
            <a:ext cx="614960" cy="1088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0EFC17F-8452-4D69-A5F0-973941CBDB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53593" y="1943572"/>
            <a:ext cx="532559" cy="544076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725ABE7-231A-452E-8020-9D1E4AFA11CD}"/>
              </a:ext>
            </a:extLst>
          </p:cNvPr>
          <p:cNvSpPr/>
          <p:nvPr/>
        </p:nvSpPr>
        <p:spPr>
          <a:xfrm>
            <a:off x="7997402" y="2831368"/>
            <a:ext cx="2560320" cy="1088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92D02E-2CCA-45BC-AB20-B916EF417226}"/>
              </a:ext>
            </a:extLst>
          </p:cNvPr>
          <p:cNvSpPr/>
          <p:nvPr/>
        </p:nvSpPr>
        <p:spPr>
          <a:xfrm>
            <a:off x="1490589" y="2957401"/>
            <a:ext cx="2866493" cy="26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F654CAB-134C-4D6B-8382-53A655CEBEF0}"/>
              </a:ext>
            </a:extLst>
          </p:cNvPr>
          <p:cNvSpPr/>
          <p:nvPr/>
        </p:nvSpPr>
        <p:spPr>
          <a:xfrm>
            <a:off x="1823150" y="1264464"/>
            <a:ext cx="2121539" cy="1685667"/>
          </a:xfrm>
          <a:prstGeom prst="triangle">
            <a:avLst/>
          </a:prstGeom>
          <a:solidFill>
            <a:schemeClr val="bg1"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4B636F-1DCB-4751-9F37-B129BDC72F42}"/>
              </a:ext>
            </a:extLst>
          </p:cNvPr>
          <p:cNvSpPr txBox="1"/>
          <p:nvPr/>
        </p:nvSpPr>
        <p:spPr>
          <a:xfrm>
            <a:off x="4597848" y="1272788"/>
            <a:ext cx="28440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500" b="1">
                <a:solidFill>
                  <a:schemeClr val="bg1"/>
                </a:solidFill>
                <a:latin typeface="Vafle Light VUT" pitchFamily="2" charset="2"/>
              </a:rPr>
              <a:t>INDUSTRY 4.0 CELL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1DEC36-DFD8-4605-B14A-6820E2701A8B}"/>
              </a:ext>
            </a:extLst>
          </p:cNvPr>
          <p:cNvSpPr txBox="1"/>
          <p:nvPr/>
        </p:nvSpPr>
        <p:spPr>
          <a:xfrm>
            <a:off x="1450148" y="4931069"/>
            <a:ext cx="90585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chemeClr val="bg1"/>
                </a:solidFill>
                <a:latin typeface="Vafle Light VUT" pitchFamily="2" charset="2"/>
              </a:rPr>
              <a:t>INSTITUTE OF AUTOMATION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502373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369EA8-1DA7-41A0-91E7-30C260AA41E6}"/>
              </a:ext>
            </a:extLst>
          </p:cNvPr>
          <p:cNvSpPr/>
          <p:nvPr/>
        </p:nvSpPr>
        <p:spPr>
          <a:xfrm>
            <a:off x="10739535" y="6494096"/>
            <a:ext cx="1452465" cy="363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bg1"/>
                </a:solidFill>
                <a:latin typeface="Vafle Light VUT" pitchFamily="50" charset="0"/>
              </a:rPr>
              <a:t>Brno, 2022</a:t>
            </a:r>
            <a:endParaRPr lang="cs-CZ" sz="1600"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09AFF-1869-CADF-648C-7A20FD52EA03}"/>
              </a:ext>
            </a:extLst>
          </p:cNvPr>
          <p:cNvSpPr txBox="1"/>
          <p:nvPr/>
        </p:nvSpPr>
        <p:spPr>
          <a:xfrm>
            <a:off x="609600" y="2551837"/>
            <a:ext cx="10972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sz="4000" b="1">
                <a:solidFill>
                  <a:srgbClr val="384557"/>
                </a:solidFill>
                <a:latin typeface="Vafle Light VUT" pitchFamily="2" charset="2"/>
              </a:rPr>
              <a:t>(Roman)</a:t>
            </a:r>
            <a:r>
              <a:rPr lang="cs-CZ" sz="4000" b="1" err="1">
                <a:solidFill>
                  <a:srgbClr val="384557"/>
                </a:solidFill>
                <a:latin typeface="Vafle Light VUT" pitchFamily="2" charset="2"/>
              </a:rPr>
              <a:t>tici</a:t>
            </a:r>
            <a:r>
              <a:rPr lang="cs-CZ" sz="4000" b="1">
                <a:solidFill>
                  <a:srgbClr val="384557"/>
                </a:solidFill>
                <a:latin typeface="Vafle Light VUT" pitchFamily="2" charset="2"/>
              </a:rPr>
              <a:t>: </a:t>
            </a:r>
            <a:r>
              <a:rPr lang="cs-CZ" sz="4000" b="1" err="1">
                <a:solidFill>
                  <a:srgbClr val="384557"/>
                </a:solidFill>
                <a:latin typeface="Vafle Light VUT" pitchFamily="2" charset="2"/>
              </a:rPr>
              <a:t>Needlessly</a:t>
            </a:r>
            <a:r>
              <a:rPr lang="cs-CZ" sz="4000" b="1">
                <a:solidFill>
                  <a:srgbClr val="384557"/>
                </a:solidFill>
                <a:latin typeface="Vafle Light VUT" pitchFamily="2" charset="2"/>
              </a:rPr>
              <a:t> </a:t>
            </a:r>
            <a:r>
              <a:rPr lang="cs-CZ" sz="4000" b="1" err="1">
                <a:solidFill>
                  <a:srgbClr val="384557"/>
                </a:solidFill>
                <a:latin typeface="Vafle Light VUT" pitchFamily="2" charset="2"/>
              </a:rPr>
              <a:t>Overcomplicated</a:t>
            </a:r>
            <a:r>
              <a:rPr lang="cs-CZ" sz="4000" b="1">
                <a:solidFill>
                  <a:srgbClr val="384557"/>
                </a:solidFill>
                <a:latin typeface="Vafle Light VUT" pitchFamily="2" charset="2"/>
              </a:rPr>
              <a:t> </a:t>
            </a:r>
            <a:r>
              <a:rPr lang="cs-CZ" sz="4000" b="1" err="1">
                <a:solidFill>
                  <a:srgbClr val="384557"/>
                </a:solidFill>
                <a:latin typeface="Vafle Light VUT" pitchFamily="2" charset="2"/>
              </a:rPr>
              <a:t>Printer</a:t>
            </a:r>
            <a:endParaRPr lang="en-GB" sz="3600" b="1" i="1">
              <a:solidFill>
                <a:srgbClr val="384557"/>
              </a:solidFill>
              <a:latin typeface="Vafle Light VUT" pitchFamily="2" charset="2"/>
            </a:endParaRPr>
          </a:p>
          <a:p>
            <a:pPr algn="ctr"/>
            <a:r>
              <a:rPr lang="cs-CZ" sz="2000" err="1">
                <a:solidFill>
                  <a:srgbClr val="92A1B8"/>
                </a:solidFill>
                <a:latin typeface="Vafle Light VUT" pitchFamily="2" charset="2"/>
              </a:rPr>
              <a:t>Michalica</a:t>
            </a:r>
            <a:r>
              <a:rPr lang="cs-CZ" sz="2000">
                <a:solidFill>
                  <a:srgbClr val="92A1B8"/>
                </a:solidFill>
                <a:latin typeface="Vafle Light VUT" pitchFamily="2" charset="2"/>
              </a:rPr>
              <a:t> Jakub, Mikuš Juraj, Zbyněk Stebnický</a:t>
            </a:r>
            <a:endParaRPr lang="cs-CZ" sz="2000">
              <a:solidFill>
                <a:srgbClr val="92A1B8"/>
              </a:solidFill>
              <a:latin typeface="Vafle Light VUT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F9519C-B9F3-A7C9-656A-C6F97022C5DE}"/>
              </a:ext>
            </a:extLst>
          </p:cNvPr>
          <p:cNvSpPr/>
          <p:nvPr/>
        </p:nvSpPr>
        <p:spPr>
          <a:xfrm>
            <a:off x="10399296" y="6403257"/>
            <a:ext cx="1792704" cy="363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b="1">
                <a:solidFill>
                  <a:srgbClr val="384557"/>
                </a:solidFill>
                <a:latin typeface="Vafle Light VUT" pitchFamily="50" charset="0"/>
              </a:rPr>
              <a:t>Brno</a:t>
            </a:r>
            <a:r>
              <a:rPr lang="en-GB" sz="1600" b="1">
                <a:solidFill>
                  <a:srgbClr val="384557"/>
                </a:solidFill>
                <a:latin typeface="Vafle Light VUT" pitchFamily="50" charset="0"/>
              </a:rPr>
              <a:t>, 2023</a:t>
            </a:r>
            <a:endParaRPr lang="cs-CZ" sz="1600" b="1">
              <a:solidFill>
                <a:srgbClr val="384557"/>
              </a:solidFill>
              <a:latin typeface="Vafle Light VUT" pitchFamily="50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5DE050-9B1C-28B1-7D13-882E7CFEA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8162" y="839188"/>
            <a:ext cx="1195676" cy="11986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709D19C-086E-035D-7C81-5D1A4BF6C6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3386" y="5435802"/>
            <a:ext cx="2625227" cy="967455"/>
          </a:xfrm>
          <a:prstGeom prst="rect">
            <a:avLst/>
          </a:prstGeom>
        </p:spPr>
      </p:pic>
      <p:pic>
        <p:nvPicPr>
          <p:cNvPr id="2" name="Obrázek 5" descr="Obsah obrázku text&#10;&#10;Popis se vygeneroval automaticky.">
            <a:extLst>
              <a:ext uri="{FF2B5EF4-FFF2-40B4-BE49-F238E27FC236}">
                <a16:creationId xmlns:a16="http://schemas.microsoft.com/office/drawing/2014/main" id="{1E410CB2-F402-23BF-B0D5-0C1E0AF914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8111" y="5665651"/>
            <a:ext cx="2743200" cy="50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8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sky, outdoor, building, roof&#10;&#10;Description automatically generated">
            <a:extLst>
              <a:ext uri="{FF2B5EF4-FFF2-40B4-BE49-F238E27FC236}">
                <a16:creationId xmlns:a16="http://schemas.microsoft.com/office/drawing/2014/main" id="{553D6069-AE3F-43AE-B0EA-2863DE692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96917" y="1459019"/>
            <a:ext cx="5113418" cy="3835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>
                <a:solidFill>
                  <a:schemeClr val="bg1"/>
                </a:solidFill>
                <a:latin typeface="Vafle Light VUT" pitchFamily="2" charset="2"/>
              </a:rPr>
              <a:t>Obsah</a:t>
            </a:r>
            <a:endParaRPr lang="en-GB" sz="280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sp>
        <p:nvSpPr>
          <p:cNvPr id="90" name="Rectangle: Diagonal Corners Snipped 89">
            <a:extLst>
              <a:ext uri="{FF2B5EF4-FFF2-40B4-BE49-F238E27FC236}">
                <a16:creationId xmlns:a16="http://schemas.microsoft.com/office/drawing/2014/main" id="{92C5BF15-E74E-4ADD-A634-68C3C4FDCB15}"/>
              </a:ext>
            </a:extLst>
          </p:cNvPr>
          <p:cNvSpPr/>
          <p:nvPr/>
        </p:nvSpPr>
        <p:spPr>
          <a:xfrm>
            <a:off x="1531643" y="952489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>
                <a:solidFill>
                  <a:srgbClr val="384557"/>
                </a:solidFill>
                <a:latin typeface="Vafle Light VUT"/>
              </a:rPr>
              <a:t>Úkol</a:t>
            </a:r>
            <a:endParaRPr lang="en-GB">
              <a:solidFill>
                <a:srgbClr val="384557"/>
              </a:solidFill>
              <a:latin typeface="Vafle Light VUT"/>
            </a:endParaRPr>
          </a:p>
        </p:txBody>
      </p:sp>
      <p:sp>
        <p:nvSpPr>
          <p:cNvPr id="91" name="Rectangle: Diagonal Corners Snipped 90">
            <a:extLst>
              <a:ext uri="{FF2B5EF4-FFF2-40B4-BE49-F238E27FC236}">
                <a16:creationId xmlns:a16="http://schemas.microsoft.com/office/drawing/2014/main" id="{D03FCABF-4C91-4F19-9052-C2BA11806746}"/>
              </a:ext>
            </a:extLst>
          </p:cNvPr>
          <p:cNvSpPr/>
          <p:nvPr/>
        </p:nvSpPr>
        <p:spPr>
          <a:xfrm>
            <a:off x="787400" y="952489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384557"/>
                </a:solidFill>
                <a:latin typeface="Vafle Light VUT" pitchFamily="2" charset="2"/>
              </a:rPr>
              <a:t>1.</a:t>
            </a:r>
          </a:p>
        </p:txBody>
      </p:sp>
      <p:sp>
        <p:nvSpPr>
          <p:cNvPr id="94" name="Rectangle: Diagonal Corners Snipped 93">
            <a:extLst>
              <a:ext uri="{FF2B5EF4-FFF2-40B4-BE49-F238E27FC236}">
                <a16:creationId xmlns:a16="http://schemas.microsoft.com/office/drawing/2014/main" id="{9D2433F5-BA48-453E-9B59-B25E2DE8C560}"/>
              </a:ext>
            </a:extLst>
          </p:cNvPr>
          <p:cNvSpPr/>
          <p:nvPr/>
        </p:nvSpPr>
        <p:spPr>
          <a:xfrm>
            <a:off x="1531643" y="1475463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>
                <a:solidFill>
                  <a:srgbClr val="384557"/>
                </a:solidFill>
                <a:latin typeface="Vafle Light VUT"/>
              </a:rPr>
              <a:t>Návrh řešení</a:t>
            </a:r>
            <a:endParaRPr lang="en-GB">
              <a:solidFill>
                <a:srgbClr val="384557"/>
              </a:solidFill>
              <a:latin typeface="Vafle Light VUT"/>
            </a:endParaRPr>
          </a:p>
        </p:txBody>
      </p:sp>
      <p:sp>
        <p:nvSpPr>
          <p:cNvPr id="95" name="Rectangle: Diagonal Corners Snipped 94">
            <a:extLst>
              <a:ext uri="{FF2B5EF4-FFF2-40B4-BE49-F238E27FC236}">
                <a16:creationId xmlns:a16="http://schemas.microsoft.com/office/drawing/2014/main" id="{23F16231-0E80-46D0-B4AD-398DD5EED55A}"/>
              </a:ext>
            </a:extLst>
          </p:cNvPr>
          <p:cNvSpPr/>
          <p:nvPr/>
        </p:nvSpPr>
        <p:spPr>
          <a:xfrm>
            <a:off x="787400" y="1475463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384557"/>
                </a:solidFill>
                <a:latin typeface="Vafle Light VUT" pitchFamily="2" charset="2"/>
              </a:rPr>
              <a:t>2.</a:t>
            </a:r>
          </a:p>
        </p:txBody>
      </p:sp>
      <p:sp>
        <p:nvSpPr>
          <p:cNvPr id="118" name="Rectangle: Diagonal Corners Snipped 117">
            <a:extLst>
              <a:ext uri="{FF2B5EF4-FFF2-40B4-BE49-F238E27FC236}">
                <a16:creationId xmlns:a16="http://schemas.microsoft.com/office/drawing/2014/main" id="{AEB7CC90-F23A-43C3-B81E-E8945915673C}"/>
              </a:ext>
            </a:extLst>
          </p:cNvPr>
          <p:cNvSpPr/>
          <p:nvPr/>
        </p:nvSpPr>
        <p:spPr>
          <a:xfrm>
            <a:off x="1531643" y="1998437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>
                <a:solidFill>
                  <a:srgbClr val="384557"/>
                </a:solidFill>
                <a:latin typeface="Vafle Light VUT"/>
              </a:rPr>
              <a:t>Realizace</a:t>
            </a:r>
            <a:endParaRPr lang="en-GB">
              <a:solidFill>
                <a:srgbClr val="384557"/>
              </a:solidFill>
              <a:latin typeface="Vafle Light VUT"/>
            </a:endParaRPr>
          </a:p>
        </p:txBody>
      </p:sp>
      <p:sp>
        <p:nvSpPr>
          <p:cNvPr id="119" name="Rectangle: Diagonal Corners Snipped 118">
            <a:extLst>
              <a:ext uri="{FF2B5EF4-FFF2-40B4-BE49-F238E27FC236}">
                <a16:creationId xmlns:a16="http://schemas.microsoft.com/office/drawing/2014/main" id="{D31DA6F8-375C-49DF-ACF6-F9EABDAE7169}"/>
              </a:ext>
            </a:extLst>
          </p:cNvPr>
          <p:cNvSpPr/>
          <p:nvPr/>
        </p:nvSpPr>
        <p:spPr>
          <a:xfrm>
            <a:off x="787400" y="1998437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384557"/>
                </a:solidFill>
                <a:latin typeface="Vafle Light VUT" pitchFamily="2" charset="2"/>
              </a:rPr>
              <a:t>3.</a:t>
            </a:r>
          </a:p>
        </p:txBody>
      </p:sp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en-US" sz="1000" b="1">
                <a:solidFill>
                  <a:srgbClr val="C0C9D6"/>
                </a:solidFill>
                <a:latin typeface="Vafle Light VUT" pitchFamily="50" charset="0"/>
              </a:rPr>
              <a:t>(Roman)</a:t>
            </a:r>
            <a:r>
              <a:rPr lang="en-US" sz="1000" b="1" err="1">
                <a:solidFill>
                  <a:srgbClr val="C0C9D6"/>
                </a:solidFill>
                <a:latin typeface="Vafle Light VUT" pitchFamily="50" charset="0"/>
              </a:rPr>
              <a:t>tici</a:t>
            </a:r>
            <a:endParaRPr lang="en-GB" sz="1000" b="1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>
                <a:solidFill>
                  <a:srgbClr val="C0C9D6"/>
                </a:solidFill>
                <a:latin typeface="Vafle Light VUT" pitchFamily="50" charset="0"/>
              </a:rPr>
              <a:t>3/17</a:t>
            </a:r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>
                <a:solidFill>
                  <a:srgbClr val="C0C9D6"/>
                </a:solidFill>
                <a:latin typeface="Vafle Light VUT" pitchFamily="2" charset="2"/>
              </a:rPr>
              <a:t>Obsah</a:t>
            </a:r>
            <a:endParaRPr lang="en-US" sz="100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31" name="Rectangle: Diagonal Corners Snipped 30">
            <a:extLst>
              <a:ext uri="{FF2B5EF4-FFF2-40B4-BE49-F238E27FC236}">
                <a16:creationId xmlns:a16="http://schemas.microsoft.com/office/drawing/2014/main" id="{90466214-EB77-4C76-87D3-376E4DE62AE4}"/>
              </a:ext>
            </a:extLst>
          </p:cNvPr>
          <p:cNvSpPr/>
          <p:nvPr/>
        </p:nvSpPr>
        <p:spPr>
          <a:xfrm>
            <a:off x="787400" y="2521411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>
                <a:solidFill>
                  <a:srgbClr val="384557"/>
                </a:solidFill>
                <a:latin typeface="Vafle Light VUT" pitchFamily="2" charset="2"/>
              </a:rPr>
              <a:t>4</a:t>
            </a:r>
            <a:r>
              <a:rPr lang="en-GB">
                <a:solidFill>
                  <a:srgbClr val="384557"/>
                </a:solidFill>
                <a:latin typeface="Vafle Light VUT" pitchFamily="2" charset="2"/>
              </a:rPr>
              <a:t>.</a:t>
            </a: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81A83FA1-D390-6011-954E-FCE3B6752A8E}"/>
              </a:ext>
            </a:extLst>
          </p:cNvPr>
          <p:cNvSpPr/>
          <p:nvPr/>
        </p:nvSpPr>
        <p:spPr>
          <a:xfrm>
            <a:off x="1531642" y="2526932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>
                <a:solidFill>
                  <a:srgbClr val="384557"/>
                </a:solidFill>
                <a:latin typeface="Vafle Light VUT"/>
              </a:rPr>
              <a:t>Možnosti rozšíření</a:t>
            </a:r>
            <a:endParaRPr lang="en-GB">
              <a:solidFill>
                <a:srgbClr val="384557"/>
              </a:solidFill>
              <a:latin typeface="Vafle Light VUT"/>
            </a:endParaRPr>
          </a:p>
        </p:txBody>
      </p:sp>
      <p:sp>
        <p:nvSpPr>
          <p:cNvPr id="3" name="Rectangle: Diagonal Corners Snipped 30">
            <a:extLst>
              <a:ext uri="{FF2B5EF4-FFF2-40B4-BE49-F238E27FC236}">
                <a16:creationId xmlns:a16="http://schemas.microsoft.com/office/drawing/2014/main" id="{ACDB1B40-E66D-7615-481F-E49EC665CCFB}"/>
              </a:ext>
            </a:extLst>
          </p:cNvPr>
          <p:cNvSpPr/>
          <p:nvPr/>
        </p:nvSpPr>
        <p:spPr>
          <a:xfrm>
            <a:off x="787400" y="3044385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>
                <a:solidFill>
                  <a:srgbClr val="384557"/>
                </a:solidFill>
                <a:latin typeface="Vafle Light VUT" pitchFamily="2" charset="2"/>
              </a:rPr>
              <a:t>5</a:t>
            </a:r>
            <a:r>
              <a:rPr lang="en-GB">
                <a:solidFill>
                  <a:srgbClr val="384557"/>
                </a:solidFill>
                <a:latin typeface="Vafle Light VUT" pitchFamily="2" charset="2"/>
              </a:rPr>
              <a:t>.</a:t>
            </a:r>
          </a:p>
        </p:txBody>
      </p:sp>
      <p:sp>
        <p:nvSpPr>
          <p:cNvPr id="14" name="Rectangle: Diagonal Corners Snipped 9">
            <a:extLst>
              <a:ext uri="{FF2B5EF4-FFF2-40B4-BE49-F238E27FC236}">
                <a16:creationId xmlns:a16="http://schemas.microsoft.com/office/drawing/2014/main" id="{934FDADA-0586-6608-15EB-67DAC7437FB4}"/>
              </a:ext>
            </a:extLst>
          </p:cNvPr>
          <p:cNvSpPr/>
          <p:nvPr/>
        </p:nvSpPr>
        <p:spPr>
          <a:xfrm>
            <a:off x="1531641" y="3042075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>
                <a:solidFill>
                  <a:srgbClr val="384557"/>
                </a:solidFill>
                <a:latin typeface="Vafle Light VUT"/>
              </a:rPr>
              <a:t>Demonstrace</a:t>
            </a:r>
            <a:endParaRPr lang="en-GB">
              <a:solidFill>
                <a:srgbClr val="384557"/>
              </a:solidFill>
              <a:latin typeface="Vafle Light VUT"/>
            </a:endParaRPr>
          </a:p>
        </p:txBody>
      </p:sp>
    </p:spTree>
    <p:extLst>
      <p:ext uri="{BB962C8B-B14F-4D97-AF65-F5344CB8AC3E}">
        <p14:creationId xmlns:p14="http://schemas.microsoft.com/office/powerpoint/2010/main" val="2374807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12A8F3B9-9B48-47C0-91AC-1C15B6F6F3D0}"/>
              </a:ext>
            </a:extLst>
          </p:cNvPr>
          <p:cNvSpPr/>
          <p:nvPr/>
        </p:nvSpPr>
        <p:spPr>
          <a:xfrm>
            <a:off x="3366117" y="2654338"/>
            <a:ext cx="5459767" cy="1549325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cs-CZ" sz="4800" dirty="0">
                <a:solidFill>
                  <a:srgbClr val="384557"/>
                </a:solidFill>
                <a:ea typeface="+mn-lt"/>
                <a:cs typeface="+mn-lt"/>
              </a:rPr>
              <a:t>Úkol</a:t>
            </a:r>
          </a:p>
        </p:txBody>
      </p:sp>
    </p:spTree>
    <p:extLst>
      <p:ext uri="{BB962C8B-B14F-4D97-AF65-F5344CB8AC3E}">
        <p14:creationId xmlns:p14="http://schemas.microsoft.com/office/powerpoint/2010/main" val="623164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cs-CZ" sz="2800">
                <a:solidFill>
                  <a:schemeClr val="bg1"/>
                </a:solidFill>
                <a:latin typeface="Vafle Light VUT" pitchFamily="2" charset="2"/>
              </a:rPr>
              <a:t>Úkol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b="1">
                <a:solidFill>
                  <a:srgbClr val="C0C9D6"/>
                </a:solidFill>
                <a:latin typeface="Vafle Light VUT" pitchFamily="50" charset="0"/>
              </a:rPr>
              <a:t>(Roman)</a:t>
            </a:r>
            <a:r>
              <a:rPr lang="cs-CZ" sz="1000" b="1" err="1">
                <a:solidFill>
                  <a:srgbClr val="C0C9D6"/>
                </a:solidFill>
                <a:latin typeface="Vafle Light VUT" pitchFamily="50" charset="0"/>
              </a:rPr>
              <a:t>tici</a:t>
            </a:r>
            <a:endParaRPr lang="en-GB" sz="1000" b="1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>
                <a:solidFill>
                  <a:srgbClr val="C0C9D6"/>
                </a:solidFill>
                <a:latin typeface="Vafle Light VUT" pitchFamily="50" charset="0"/>
              </a:rPr>
              <a:t>5/17</a:t>
            </a:r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>
                <a:solidFill>
                  <a:srgbClr val="C0C9D6"/>
                </a:solidFill>
                <a:latin typeface="Vafle Light VUT" pitchFamily="2" charset="2"/>
              </a:rPr>
              <a:t>Úkol</a:t>
            </a:r>
            <a:endParaRPr lang="en-US" sz="100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EFDEC-A41B-8065-D72E-3619192F3FCC}"/>
              </a:ext>
            </a:extLst>
          </p:cNvPr>
          <p:cNvSpPr txBox="1"/>
          <p:nvPr/>
        </p:nvSpPr>
        <p:spPr>
          <a:xfrm>
            <a:off x="326323" y="1088847"/>
            <a:ext cx="11652560" cy="31393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cs-CZ" b="1">
                <a:solidFill>
                  <a:srgbClr val="45586B"/>
                </a:solidFill>
                <a:latin typeface="Vafle Light VUT"/>
                <a:ea typeface="Times New Roman" panose="02020603050405020304" pitchFamily="18" charset="0"/>
                <a:cs typeface="Times New Roman"/>
                <a:sym typeface="Vafle Light VUT"/>
              </a:rPr>
              <a:t>Cílem projektu bylo navrhnout program který dokáže pomocí robota nakreslit obrázek</a:t>
            </a:r>
          </a:p>
          <a:p>
            <a:pPr algn="just"/>
            <a:endParaRPr lang="cs-CZ" b="1">
              <a:latin typeface="Vafle Light VUT"/>
              <a:ea typeface="Times New Roman" panose="02020603050405020304" pitchFamily="18" charset="0"/>
              <a:cs typeface="Times New Roman"/>
            </a:endParaRPr>
          </a:p>
          <a:p>
            <a:pPr algn="just"/>
            <a:endParaRPr lang="cs-CZ" b="1">
              <a:latin typeface="Vafle Light VUT"/>
              <a:ea typeface="Times New Roman" panose="02020603050405020304" pitchFamily="18" charset="0"/>
              <a:cs typeface="Times New Roman"/>
            </a:endParaRPr>
          </a:p>
          <a:p>
            <a:pPr algn="just"/>
            <a:br>
              <a:rPr lang="cs-CZ" b="1">
                <a:latin typeface="Vafle Light VUT"/>
                <a:ea typeface="Times New Roman" panose="02020603050405020304" pitchFamily="18" charset="0"/>
                <a:cs typeface="Times New Roman"/>
              </a:rPr>
            </a:br>
            <a:endParaRPr lang="cs-CZ" b="1">
              <a:solidFill>
                <a:srgbClr val="45586B"/>
              </a:solidFill>
              <a:latin typeface="Vafle Light VUT"/>
              <a:ea typeface="Times New Roman" panose="02020603050405020304" pitchFamily="18" charset="0"/>
              <a:cs typeface="Times New Roman"/>
            </a:endParaRPr>
          </a:p>
          <a:p>
            <a:pPr algn="just"/>
            <a:endParaRPr lang="cs-CZ" b="1">
              <a:latin typeface="Vafle Light VUT"/>
              <a:ea typeface="Times New Roman" panose="02020603050405020304" pitchFamily="18" charset="0"/>
              <a:cs typeface="Times New Roman"/>
            </a:endParaRPr>
          </a:p>
          <a:p>
            <a:pPr marL="285750" indent="-285750" algn="just">
              <a:buFont typeface="Calibri"/>
              <a:buChar char="-"/>
            </a:pPr>
            <a:endParaRPr lang="cs-CZ" b="1">
              <a:latin typeface="Vafle Light VUT"/>
              <a:ea typeface="Times New Roman" panose="02020603050405020304" pitchFamily="18" charset="0"/>
              <a:cs typeface="Times New Roman"/>
              <a:sym typeface="Vafle Light VUT"/>
            </a:endParaRPr>
          </a:p>
          <a:p>
            <a:pPr marL="285750" indent="-285750" algn="just">
              <a:buFont typeface="Calibri"/>
              <a:buChar char="-"/>
            </a:pPr>
            <a:endParaRPr lang="cs-CZ" b="1">
              <a:latin typeface="Vafle Light VUT"/>
              <a:ea typeface="Times New Roman" panose="02020603050405020304" pitchFamily="18" charset="0"/>
              <a:cs typeface="Times New Roman"/>
            </a:endParaRPr>
          </a:p>
          <a:p>
            <a:pPr algn="just"/>
            <a:endParaRPr lang="cs-CZ" b="1">
              <a:latin typeface="Vafle Light VUT"/>
              <a:ea typeface="Times New Roman" panose="02020603050405020304" pitchFamily="18" charset="0"/>
              <a:cs typeface="Times New Roman"/>
              <a:sym typeface="Vafle Light VUT"/>
            </a:endParaRPr>
          </a:p>
          <a:p>
            <a:pPr algn="just"/>
            <a:endParaRPr lang="cs-CZ" b="1">
              <a:latin typeface="Vafle Light VUT"/>
              <a:ea typeface="Times New Roman" panose="02020603050405020304" pitchFamily="18" charset="0"/>
              <a:cs typeface="Times New Roman"/>
              <a:sym typeface="Vafle Light VUT"/>
            </a:endParaRPr>
          </a:p>
          <a:p>
            <a:pPr algn="just"/>
            <a:endParaRPr lang="cs-CZ" b="1">
              <a:latin typeface="Vafle Light VUT"/>
              <a:ea typeface="Times New Roman" panose="02020603050405020304" pitchFamily="18" charset="0"/>
              <a:cs typeface="Times New Roman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15A8270F-D76A-C3A5-ACB6-C4F1CD5E81C1}"/>
              </a:ext>
            </a:extLst>
          </p:cNvPr>
          <p:cNvGrpSpPr/>
          <p:nvPr/>
        </p:nvGrpSpPr>
        <p:grpSpPr>
          <a:xfrm>
            <a:off x="477122" y="1638693"/>
            <a:ext cx="10776880" cy="369332"/>
            <a:chOff x="484204" y="1639689"/>
            <a:chExt cx="10776880" cy="369332"/>
          </a:xfrm>
        </p:grpSpPr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2B112E99-491F-3F63-2A81-8F9DB95549E6}"/>
                </a:ext>
              </a:extLst>
            </p:cNvPr>
            <p:cNvSpPr/>
            <p:nvPr/>
          </p:nvSpPr>
          <p:spPr>
            <a:xfrm>
              <a:off x="782994" y="1639689"/>
              <a:ext cx="104780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cs-CZ">
                  <a:solidFill>
                    <a:srgbClr val="92A1B8"/>
                  </a:solidFill>
                  <a:latin typeface="Vafle Light VUT" pitchFamily="2" charset="2"/>
                </a:rPr>
                <a:t>Vytvoření programu, který dokáže generovat RAPID kód pro ABB </a:t>
              </a:r>
              <a:r>
                <a:rPr lang="cs-CZ" err="1">
                  <a:solidFill>
                    <a:srgbClr val="92A1B8"/>
                  </a:solidFill>
                  <a:latin typeface="Vafle Light VUT" pitchFamily="2" charset="2"/>
                </a:rPr>
                <a:t>RobotStudio</a:t>
              </a:r>
              <a:endParaRPr lang="en-US">
                <a:solidFill>
                  <a:srgbClr val="92A1B8"/>
                </a:solidFill>
                <a:latin typeface="Vafle Light VUT" pitchFamily="2" charset="2"/>
              </a:endParaRPr>
            </a:p>
          </p:txBody>
        </p:sp>
        <p:sp>
          <p:nvSpPr>
            <p:cNvPr id="11" name="Circle: Hollow 7">
              <a:extLst>
                <a:ext uri="{FF2B5EF4-FFF2-40B4-BE49-F238E27FC236}">
                  <a16:creationId xmlns:a16="http://schemas.microsoft.com/office/drawing/2014/main" id="{2E506241-50D1-8C29-6183-68E631F85362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4">
            <a:extLst>
              <a:ext uri="{FF2B5EF4-FFF2-40B4-BE49-F238E27FC236}">
                <a16:creationId xmlns:a16="http://schemas.microsoft.com/office/drawing/2014/main" id="{04A4CDA9-C6AA-0916-2942-5F424101771D}"/>
              </a:ext>
            </a:extLst>
          </p:cNvPr>
          <p:cNvGrpSpPr/>
          <p:nvPr/>
        </p:nvGrpSpPr>
        <p:grpSpPr>
          <a:xfrm>
            <a:off x="474678" y="1970107"/>
            <a:ext cx="10776880" cy="369332"/>
            <a:chOff x="484204" y="1639689"/>
            <a:chExt cx="10776880" cy="369332"/>
          </a:xfrm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5D29D5AC-2BEF-1054-8EF6-596BDB4B36CD}"/>
                </a:ext>
              </a:extLst>
            </p:cNvPr>
            <p:cNvSpPr/>
            <p:nvPr/>
          </p:nvSpPr>
          <p:spPr>
            <a:xfrm>
              <a:off x="782994" y="1639689"/>
              <a:ext cx="104780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cs-CZ">
                  <a:solidFill>
                    <a:srgbClr val="92A1B8"/>
                  </a:solidFill>
                  <a:latin typeface="Vafle Light VUT" pitchFamily="2" charset="2"/>
                </a:rPr>
                <a:t>Analýza způsobu vykreslování obrázku</a:t>
              </a:r>
              <a:endParaRPr lang="en-US">
                <a:solidFill>
                  <a:srgbClr val="92A1B8"/>
                </a:solidFill>
                <a:latin typeface="Vafle Light VUT" pitchFamily="2" charset="2"/>
              </a:endParaRPr>
            </a:p>
          </p:txBody>
        </p:sp>
        <p:sp>
          <p:nvSpPr>
            <p:cNvPr id="14" name="Circle: Hollow 7">
              <a:extLst>
                <a:ext uri="{FF2B5EF4-FFF2-40B4-BE49-F238E27FC236}">
                  <a16:creationId xmlns:a16="http://schemas.microsoft.com/office/drawing/2014/main" id="{DD596D3D-CD21-4FCE-4143-96BCAB039800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4">
            <a:extLst>
              <a:ext uri="{FF2B5EF4-FFF2-40B4-BE49-F238E27FC236}">
                <a16:creationId xmlns:a16="http://schemas.microsoft.com/office/drawing/2014/main" id="{B481F933-9022-9013-4FC0-0193FDF5EB69}"/>
              </a:ext>
            </a:extLst>
          </p:cNvPr>
          <p:cNvGrpSpPr/>
          <p:nvPr/>
        </p:nvGrpSpPr>
        <p:grpSpPr>
          <a:xfrm>
            <a:off x="474678" y="2286180"/>
            <a:ext cx="10776880" cy="369332"/>
            <a:chOff x="484204" y="1639689"/>
            <a:chExt cx="10776880" cy="369332"/>
          </a:xfrm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12144F-1D12-1177-5E9F-4E58A686319B}"/>
                </a:ext>
              </a:extLst>
            </p:cNvPr>
            <p:cNvSpPr/>
            <p:nvPr/>
          </p:nvSpPr>
          <p:spPr>
            <a:xfrm>
              <a:off x="782994" y="1639689"/>
              <a:ext cx="104780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cs-CZ" err="1">
                  <a:solidFill>
                    <a:srgbClr val="92A1B8"/>
                  </a:solidFill>
                  <a:latin typeface="Vafle Light VUT" pitchFamily="2" charset="2"/>
                </a:rPr>
                <a:t>Gripper</a:t>
              </a:r>
              <a:r>
                <a:rPr lang="cs-CZ">
                  <a:solidFill>
                    <a:srgbClr val="92A1B8"/>
                  </a:solidFill>
                  <a:latin typeface="Vafle Light VUT" pitchFamily="2" charset="2"/>
                </a:rPr>
                <a:t> pro uchycení pera</a:t>
              </a:r>
              <a:endParaRPr lang="en-US">
                <a:solidFill>
                  <a:srgbClr val="92A1B8"/>
                </a:solidFill>
                <a:latin typeface="Vafle Light VUT" pitchFamily="2" charset="2"/>
              </a:endParaRPr>
            </a:p>
          </p:txBody>
        </p:sp>
        <p:sp>
          <p:nvSpPr>
            <p:cNvPr id="17" name="Circle: Hollow 7">
              <a:extLst>
                <a:ext uri="{FF2B5EF4-FFF2-40B4-BE49-F238E27FC236}">
                  <a16:creationId xmlns:a16="http://schemas.microsoft.com/office/drawing/2014/main" id="{26B970E1-F784-E04C-5533-EFDD83647E0E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6" name="Obrázek 5">
            <a:extLst>
              <a:ext uri="{FF2B5EF4-FFF2-40B4-BE49-F238E27FC236}">
                <a16:creationId xmlns:a16="http://schemas.microsoft.com/office/drawing/2014/main" id="{3AFB77AC-21D9-9653-A83D-9A5A2E2F4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2102" y="2204205"/>
            <a:ext cx="3820410" cy="403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54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12A8F3B9-9B48-47C0-91AC-1C15B6F6F3D0}"/>
              </a:ext>
            </a:extLst>
          </p:cNvPr>
          <p:cNvSpPr/>
          <p:nvPr/>
        </p:nvSpPr>
        <p:spPr>
          <a:xfrm>
            <a:off x="3366117" y="2654338"/>
            <a:ext cx="5459767" cy="1549325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800">
                <a:solidFill>
                  <a:srgbClr val="384557"/>
                </a:solidFill>
                <a:latin typeface="Vafle Light VUT" pitchFamily="2" charset="2"/>
              </a:rPr>
              <a:t>Návrh řešení</a:t>
            </a:r>
            <a:endParaRPr lang="en-GB" sz="4800">
              <a:solidFill>
                <a:srgbClr val="384557"/>
              </a:solidFill>
              <a:latin typeface="Vafle Light VUT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2360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>
                <a:solidFill>
                  <a:schemeClr val="bg1"/>
                </a:solidFill>
                <a:latin typeface="Vafle Light VUT" pitchFamily="2" charset="2"/>
              </a:rPr>
              <a:t>Návrh řešení</a:t>
            </a:r>
            <a:endParaRPr lang="en-GB" sz="280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en-US" sz="1000" b="1">
                <a:solidFill>
                  <a:srgbClr val="C0C9D6"/>
                </a:solidFill>
                <a:latin typeface="Vafle Light VUT" pitchFamily="50" charset="0"/>
              </a:rPr>
              <a:t>(Roman)</a:t>
            </a:r>
            <a:r>
              <a:rPr lang="en-US" sz="1000" b="1" err="1">
                <a:solidFill>
                  <a:srgbClr val="C0C9D6"/>
                </a:solidFill>
                <a:latin typeface="Vafle Light VUT" pitchFamily="50" charset="0"/>
              </a:rPr>
              <a:t>tici</a:t>
            </a:r>
            <a:endParaRPr lang="en-GB" sz="1000" b="1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>
                <a:solidFill>
                  <a:srgbClr val="C0C9D6"/>
                </a:solidFill>
                <a:latin typeface="Vafle Light VUT" pitchFamily="50" charset="0"/>
              </a:rPr>
              <a:t>7/17</a:t>
            </a:r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>
                <a:solidFill>
                  <a:srgbClr val="C0C9D6"/>
                </a:solidFill>
                <a:latin typeface="Vafle Light VUT" pitchFamily="2" charset="2"/>
              </a:rPr>
              <a:t>Návrh řešení</a:t>
            </a:r>
            <a:endParaRPr lang="en-US" sz="100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EFDEC-A41B-8065-D72E-3619192F3FCC}"/>
              </a:ext>
            </a:extLst>
          </p:cNvPr>
          <p:cNvSpPr txBox="1"/>
          <p:nvPr/>
        </p:nvSpPr>
        <p:spPr>
          <a:xfrm>
            <a:off x="326323" y="1088847"/>
            <a:ext cx="1165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cs-CZ" b="1">
                <a:solidFill>
                  <a:srgbClr val="45586B"/>
                </a:solidFill>
                <a:effectLst/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Řešení je provedeno v několika krocích</a:t>
            </a:r>
            <a:endParaRPr lang="en-GB" b="1">
              <a:solidFill>
                <a:srgbClr val="45586B"/>
              </a:solidFill>
              <a:effectLst/>
              <a:latin typeface="Vafle Light VUT" pitchFamily="2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81BEA0-0217-39AD-1395-6B6117136DAB}"/>
              </a:ext>
            </a:extLst>
          </p:cNvPr>
          <p:cNvGrpSpPr/>
          <p:nvPr/>
        </p:nvGrpSpPr>
        <p:grpSpPr>
          <a:xfrm>
            <a:off x="482950" y="1458179"/>
            <a:ext cx="10776880" cy="369332"/>
            <a:chOff x="484204" y="1639689"/>
            <a:chExt cx="10776880" cy="3693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23AC16-866E-ABEC-C438-B17E8DD4E38C}"/>
                </a:ext>
              </a:extLst>
            </p:cNvPr>
            <p:cNvSpPr/>
            <p:nvPr/>
          </p:nvSpPr>
          <p:spPr>
            <a:xfrm>
              <a:off x="782994" y="1639689"/>
              <a:ext cx="104780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cs-CZ">
                  <a:solidFill>
                    <a:srgbClr val="92A1B8"/>
                  </a:solidFill>
                  <a:latin typeface="Vafle Light VUT" pitchFamily="2" charset="2"/>
                </a:rPr>
                <a:t>První je nutné převést obrázek na odstíny šedi</a:t>
              </a:r>
              <a:endParaRPr lang="en-US">
                <a:solidFill>
                  <a:srgbClr val="92A1B8"/>
                </a:solidFill>
                <a:latin typeface="Vafle Light VUT" pitchFamily="2" charset="2"/>
              </a:endParaRPr>
            </a:p>
          </p:txBody>
        </p:sp>
        <p:sp>
          <p:nvSpPr>
            <p:cNvPr id="8" name="Circle: Hollow 7">
              <a:extLst>
                <a:ext uri="{FF2B5EF4-FFF2-40B4-BE49-F238E27FC236}">
                  <a16:creationId xmlns:a16="http://schemas.microsoft.com/office/drawing/2014/main" id="{949E47B0-99E6-79BD-BBDB-777C7EFFCFB4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4">
            <a:extLst>
              <a:ext uri="{FF2B5EF4-FFF2-40B4-BE49-F238E27FC236}">
                <a16:creationId xmlns:a16="http://schemas.microsoft.com/office/drawing/2014/main" id="{11978B0A-6D1E-8D76-A901-654BBEE10553}"/>
              </a:ext>
            </a:extLst>
          </p:cNvPr>
          <p:cNvGrpSpPr/>
          <p:nvPr/>
        </p:nvGrpSpPr>
        <p:grpSpPr>
          <a:xfrm>
            <a:off x="474678" y="1801379"/>
            <a:ext cx="10776880" cy="369332"/>
            <a:chOff x="484204" y="1639689"/>
            <a:chExt cx="10776880" cy="369332"/>
          </a:xfrm>
        </p:grpSpPr>
        <p:sp>
          <p:nvSpPr>
            <p:cNvPr id="3" name="Rectangle 5">
              <a:extLst>
                <a:ext uri="{FF2B5EF4-FFF2-40B4-BE49-F238E27FC236}">
                  <a16:creationId xmlns:a16="http://schemas.microsoft.com/office/drawing/2014/main" id="{2A3EB40A-F01C-E9FC-3588-7F49F4EABEE9}"/>
                </a:ext>
              </a:extLst>
            </p:cNvPr>
            <p:cNvSpPr/>
            <p:nvPr/>
          </p:nvSpPr>
          <p:spPr>
            <a:xfrm>
              <a:off x="782994" y="1639689"/>
              <a:ext cx="104780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cs-CZ">
                  <a:solidFill>
                    <a:srgbClr val="92A1B8"/>
                  </a:solidFill>
                  <a:latin typeface="Vafle Light VUT" pitchFamily="2" charset="2"/>
                </a:rPr>
                <a:t>Druhým krokem je vygenerování RAPID kódu</a:t>
              </a:r>
              <a:endParaRPr lang="en-US">
                <a:solidFill>
                  <a:srgbClr val="92A1B8"/>
                </a:solidFill>
                <a:latin typeface="Vafle Light VUT" pitchFamily="2" charset="2"/>
              </a:endParaRPr>
            </a:p>
          </p:txBody>
        </p:sp>
        <p:sp>
          <p:nvSpPr>
            <p:cNvPr id="9" name="Circle: Hollow 7">
              <a:extLst>
                <a:ext uri="{FF2B5EF4-FFF2-40B4-BE49-F238E27FC236}">
                  <a16:creationId xmlns:a16="http://schemas.microsoft.com/office/drawing/2014/main" id="{F9F9F8DD-D96A-29F5-D578-D3292672630B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4">
            <a:extLst>
              <a:ext uri="{FF2B5EF4-FFF2-40B4-BE49-F238E27FC236}">
                <a16:creationId xmlns:a16="http://schemas.microsoft.com/office/drawing/2014/main" id="{785D0496-8B23-C75C-85F6-C7E1E3FCB9CF}"/>
              </a:ext>
            </a:extLst>
          </p:cNvPr>
          <p:cNvGrpSpPr/>
          <p:nvPr/>
        </p:nvGrpSpPr>
        <p:grpSpPr>
          <a:xfrm>
            <a:off x="482950" y="2138566"/>
            <a:ext cx="10776880" cy="369332"/>
            <a:chOff x="484204" y="1639689"/>
            <a:chExt cx="10776880" cy="369332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B9BC877E-713F-B91F-4177-061816417E61}"/>
                </a:ext>
              </a:extLst>
            </p:cNvPr>
            <p:cNvSpPr/>
            <p:nvPr/>
          </p:nvSpPr>
          <p:spPr>
            <a:xfrm>
              <a:off x="782994" y="1639689"/>
              <a:ext cx="104780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cs-CZ">
                  <a:solidFill>
                    <a:srgbClr val="92A1B8"/>
                  </a:solidFill>
                  <a:latin typeface="Vafle Light VUT" pitchFamily="2" charset="2"/>
                </a:rPr>
                <a:t>Třetím krokem je vložení RAPID kódu do </a:t>
              </a:r>
              <a:r>
                <a:rPr lang="cs-CZ" err="1">
                  <a:solidFill>
                    <a:srgbClr val="92A1B8"/>
                  </a:solidFill>
                  <a:latin typeface="Vafle Light VUT" pitchFamily="2" charset="2"/>
                </a:rPr>
                <a:t>Robostudia</a:t>
              </a:r>
              <a:r>
                <a:rPr lang="cs-CZ">
                  <a:solidFill>
                    <a:srgbClr val="92A1B8"/>
                  </a:solidFill>
                  <a:latin typeface="Vafle Light VUT" pitchFamily="2" charset="2"/>
                </a:rPr>
                <a:t> a synchronizace se stanicí</a:t>
              </a:r>
              <a:endParaRPr lang="en-US">
                <a:solidFill>
                  <a:srgbClr val="92A1B8"/>
                </a:solidFill>
                <a:latin typeface="Vafle Light VUT" pitchFamily="2" charset="2"/>
              </a:endParaRPr>
            </a:p>
          </p:txBody>
        </p:sp>
        <p:sp>
          <p:nvSpPr>
            <p:cNvPr id="12" name="Circle: Hollow 7">
              <a:extLst>
                <a:ext uri="{FF2B5EF4-FFF2-40B4-BE49-F238E27FC236}">
                  <a16:creationId xmlns:a16="http://schemas.microsoft.com/office/drawing/2014/main" id="{CB37F913-685F-69D3-1B43-0C20E0D1EA42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 descr="Default Image Images – Parcourir 43,655 le catalogue de photos, vecteurs et  vidéos | Adobe Stock">
            <a:extLst>
              <a:ext uri="{FF2B5EF4-FFF2-40B4-BE49-F238E27FC236}">
                <a16:creationId xmlns:a16="http://schemas.microsoft.com/office/drawing/2014/main" id="{7C9B33A5-5FB5-5B2E-C1C8-95C19005A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8" y="3312679"/>
            <a:ext cx="2252242" cy="225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Šipka: doprava 12">
            <a:extLst>
              <a:ext uri="{FF2B5EF4-FFF2-40B4-BE49-F238E27FC236}">
                <a16:creationId xmlns:a16="http://schemas.microsoft.com/office/drawing/2014/main" id="{73D69EA0-6E2E-2FD8-2749-ECB4C88EAA26}"/>
              </a:ext>
            </a:extLst>
          </p:cNvPr>
          <p:cNvSpPr/>
          <p:nvPr/>
        </p:nvSpPr>
        <p:spPr>
          <a:xfrm>
            <a:off x="2726920" y="4303868"/>
            <a:ext cx="82067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Šipka: doprava 13">
            <a:extLst>
              <a:ext uri="{FF2B5EF4-FFF2-40B4-BE49-F238E27FC236}">
                <a16:creationId xmlns:a16="http://schemas.microsoft.com/office/drawing/2014/main" id="{7EA019DA-47AB-9302-DD22-B125B8D5068E}"/>
              </a:ext>
            </a:extLst>
          </p:cNvPr>
          <p:cNvSpPr/>
          <p:nvPr/>
        </p:nvSpPr>
        <p:spPr>
          <a:xfrm>
            <a:off x="7159598" y="4303868"/>
            <a:ext cx="82067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6" name="Obrázek 15" descr="Obsah obrázku stůl, design&#10;&#10;Popis byl vytvořen automaticky se střední mírou spolehlivosti">
            <a:extLst>
              <a:ext uri="{FF2B5EF4-FFF2-40B4-BE49-F238E27FC236}">
                <a16:creationId xmlns:a16="http://schemas.microsoft.com/office/drawing/2014/main" id="{7FC7B7CE-07C2-8A2D-DF6D-57D28292F3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783" y="3233022"/>
            <a:ext cx="2641972" cy="2511023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7D4948EC-8E45-BD1A-A26A-3C307A2C60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0999" y="3482407"/>
            <a:ext cx="3244670" cy="2012252"/>
          </a:xfrm>
          <a:prstGeom prst="rect">
            <a:avLst/>
          </a:prstGeom>
        </p:spPr>
      </p:pic>
      <p:grpSp>
        <p:nvGrpSpPr>
          <p:cNvPr id="15" name="Group 4">
            <a:extLst>
              <a:ext uri="{FF2B5EF4-FFF2-40B4-BE49-F238E27FC236}">
                <a16:creationId xmlns:a16="http://schemas.microsoft.com/office/drawing/2014/main" id="{6B814342-D0F1-9735-8BE2-F82B88E42015}"/>
              </a:ext>
            </a:extLst>
          </p:cNvPr>
          <p:cNvGrpSpPr/>
          <p:nvPr/>
        </p:nvGrpSpPr>
        <p:grpSpPr>
          <a:xfrm>
            <a:off x="482950" y="2445210"/>
            <a:ext cx="10776880" cy="369332"/>
            <a:chOff x="484204" y="1639689"/>
            <a:chExt cx="10776880" cy="369332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7B7B952C-40B9-4F25-18C8-1734E96B29D8}"/>
                </a:ext>
              </a:extLst>
            </p:cNvPr>
            <p:cNvSpPr/>
            <p:nvPr/>
          </p:nvSpPr>
          <p:spPr>
            <a:xfrm>
              <a:off x="782994" y="1639689"/>
              <a:ext cx="104780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cs-CZ">
                  <a:solidFill>
                    <a:srgbClr val="92A1B8"/>
                  </a:solidFill>
                  <a:latin typeface="Vafle Light VUT" pitchFamily="2" charset="2"/>
                </a:rPr>
                <a:t>Obrázek kreslíme jako seskupení čar</a:t>
              </a:r>
              <a:endParaRPr lang="en-US">
                <a:solidFill>
                  <a:srgbClr val="92A1B8"/>
                </a:solidFill>
                <a:latin typeface="Vafle Light VUT" pitchFamily="2" charset="2"/>
              </a:endParaRPr>
            </a:p>
          </p:txBody>
        </p:sp>
        <p:sp>
          <p:nvSpPr>
            <p:cNvPr id="19" name="Circle: Hollow 7">
              <a:extLst>
                <a:ext uri="{FF2B5EF4-FFF2-40B4-BE49-F238E27FC236}">
                  <a16:creationId xmlns:a16="http://schemas.microsoft.com/office/drawing/2014/main" id="{026DC69C-3C90-2348-BB7A-1EACEF8729B2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6159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12A8F3B9-9B48-47C0-91AC-1C15B6F6F3D0}"/>
              </a:ext>
            </a:extLst>
          </p:cNvPr>
          <p:cNvSpPr/>
          <p:nvPr/>
        </p:nvSpPr>
        <p:spPr>
          <a:xfrm>
            <a:off x="3366117" y="2654338"/>
            <a:ext cx="5459767" cy="1549325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800">
                <a:solidFill>
                  <a:srgbClr val="384557"/>
                </a:solidFill>
                <a:latin typeface="Vafle Light VUT" pitchFamily="2" charset="2"/>
              </a:rPr>
              <a:t>Realizace</a:t>
            </a:r>
            <a:endParaRPr lang="en-GB" sz="4800">
              <a:solidFill>
                <a:srgbClr val="384557"/>
              </a:solidFill>
              <a:latin typeface="Vafle Light VUT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27447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>
                <a:solidFill>
                  <a:schemeClr val="bg1"/>
                </a:solidFill>
                <a:latin typeface="Vafle Light VUT" pitchFamily="2" charset="2"/>
              </a:rPr>
              <a:t>Realizace</a:t>
            </a:r>
            <a:endParaRPr lang="en-GB" sz="280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en-US" sz="1000" b="1">
                <a:solidFill>
                  <a:srgbClr val="C0C9D6"/>
                </a:solidFill>
                <a:latin typeface="Vafle Light VUT" pitchFamily="50" charset="0"/>
              </a:rPr>
              <a:t>(Roman)</a:t>
            </a:r>
            <a:r>
              <a:rPr lang="en-US" sz="1000" b="1" err="1">
                <a:solidFill>
                  <a:srgbClr val="C0C9D6"/>
                </a:solidFill>
                <a:latin typeface="Vafle Light VUT" pitchFamily="50" charset="0"/>
              </a:rPr>
              <a:t>tici</a:t>
            </a:r>
            <a:endParaRPr lang="en-GB" sz="1000" b="1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>
                <a:solidFill>
                  <a:srgbClr val="C0C9D6"/>
                </a:solidFill>
                <a:latin typeface="Vafle Light VUT" pitchFamily="50" charset="0"/>
              </a:rPr>
              <a:t>9/17</a:t>
            </a:r>
            <a:r>
              <a:rPr lang="en-GB" sz="100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>
                <a:solidFill>
                  <a:srgbClr val="C0C9D6"/>
                </a:solidFill>
                <a:latin typeface="Vafle Light VUT" pitchFamily="2" charset="2"/>
              </a:rPr>
              <a:t>Realizace</a:t>
            </a:r>
            <a:endParaRPr lang="en-US" sz="100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EFDEC-A41B-8065-D72E-3619192F3FCC}"/>
              </a:ext>
            </a:extLst>
          </p:cNvPr>
          <p:cNvSpPr txBox="1"/>
          <p:nvPr/>
        </p:nvSpPr>
        <p:spPr>
          <a:xfrm>
            <a:off x="326323" y="1088847"/>
            <a:ext cx="1165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cs-CZ" b="1">
                <a:solidFill>
                  <a:srgbClr val="45586B"/>
                </a:solidFill>
                <a:effectLst/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Konečné řešení je složeno ze dvou částí</a:t>
            </a:r>
            <a:endParaRPr lang="en-GB" b="1">
              <a:solidFill>
                <a:srgbClr val="45586B"/>
              </a:solidFill>
              <a:effectLst/>
              <a:latin typeface="Vafle Light VUT" pitchFamily="2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81BEA0-0217-39AD-1395-6B6117136DAB}"/>
              </a:ext>
            </a:extLst>
          </p:cNvPr>
          <p:cNvGrpSpPr/>
          <p:nvPr/>
        </p:nvGrpSpPr>
        <p:grpSpPr>
          <a:xfrm>
            <a:off x="482950" y="1458179"/>
            <a:ext cx="10776880" cy="369332"/>
            <a:chOff x="484204" y="1639689"/>
            <a:chExt cx="10776880" cy="3693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23AC16-866E-ABEC-C438-B17E8DD4E38C}"/>
                </a:ext>
              </a:extLst>
            </p:cNvPr>
            <p:cNvSpPr/>
            <p:nvPr/>
          </p:nvSpPr>
          <p:spPr>
            <a:xfrm>
              <a:off x="782994" y="1639689"/>
              <a:ext cx="104780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cs-CZ">
                  <a:solidFill>
                    <a:srgbClr val="92A1B8"/>
                  </a:solidFill>
                  <a:latin typeface="Vafle Light VUT" pitchFamily="2" charset="2"/>
                </a:rPr>
                <a:t>První část naprogramovaná v jazyce Python má své grafické rozhraní a generuje textový soubor s kódem RAPID</a:t>
              </a:r>
              <a:endParaRPr lang="en-US">
                <a:solidFill>
                  <a:srgbClr val="92A1B8"/>
                </a:solidFill>
                <a:latin typeface="Vafle Light VUT" pitchFamily="2" charset="2"/>
              </a:endParaRPr>
            </a:p>
          </p:txBody>
        </p:sp>
        <p:sp>
          <p:nvSpPr>
            <p:cNvPr id="8" name="Circle: Hollow 7">
              <a:extLst>
                <a:ext uri="{FF2B5EF4-FFF2-40B4-BE49-F238E27FC236}">
                  <a16:creationId xmlns:a16="http://schemas.microsoft.com/office/drawing/2014/main" id="{949E47B0-99E6-79BD-BBDB-777C7EFFCFB4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 descr="Popis není dostupný.">
            <a:extLst>
              <a:ext uri="{FF2B5EF4-FFF2-40B4-BE49-F238E27FC236}">
                <a16:creationId xmlns:a16="http://schemas.microsoft.com/office/drawing/2014/main" id="{20A3352D-6BE0-459E-909C-570893961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275" y="2264379"/>
            <a:ext cx="6586366" cy="374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066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4E6979F37D3AF409F9B9C17E581391A" ma:contentTypeVersion="13" ma:contentTypeDescription="Vytvoří nový dokument" ma:contentTypeScope="" ma:versionID="39b3a1b442cf19c815c4c5f4d38adcc9">
  <xsd:schema xmlns:xsd="http://www.w3.org/2001/XMLSchema" xmlns:xs="http://www.w3.org/2001/XMLSchema" xmlns:p="http://schemas.microsoft.com/office/2006/metadata/properties" xmlns:ns3="53b4cf5f-23a0-4bf9-84cb-4deddb6163cc" xmlns:ns4="3efe12e3-adcb-4cfb-b3bf-5344c0c6fa2b" targetNamespace="http://schemas.microsoft.com/office/2006/metadata/properties" ma:root="true" ma:fieldsID="fae407b22f947d19fb0049f4596b6bf5" ns3:_="" ns4:_="">
    <xsd:import namespace="53b4cf5f-23a0-4bf9-84cb-4deddb6163cc"/>
    <xsd:import namespace="3efe12e3-adcb-4cfb-b3bf-5344c0c6fa2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b4cf5f-23a0-4bf9-84cb-4deddb6163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fe12e3-adcb-4cfb-b3bf-5344c0c6fa2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3b4cf5f-23a0-4bf9-84cb-4deddb6163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584BC9-AA99-46BE-9806-428BB6318C4F}">
  <ds:schemaRefs>
    <ds:schemaRef ds:uri="3efe12e3-adcb-4cfb-b3bf-5344c0c6fa2b"/>
    <ds:schemaRef ds:uri="53b4cf5f-23a0-4bf9-84cb-4deddb6163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B5BA469-C879-44AE-9180-8B7AA64D2BE0}">
  <ds:schemaRefs>
    <ds:schemaRef ds:uri="3efe12e3-adcb-4cfb-b3bf-5344c0c6fa2b"/>
    <ds:schemaRef ds:uri="53b4cf5f-23a0-4bf9-84cb-4deddb6163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B3BA3B8-1B51-4959-8299-C6DB0853C9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Application>Microsoft Office PowerPoint</Application>
  <PresentationFormat>Širokoúhlá obrazovka</PresentationFormat>
  <Slides>17</Slides>
  <Notes>1</Notes>
  <HiddenSlides>0</HiddenSlide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18" baseType="lpstr"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Roman Parák</dc:creator>
  <cp:revision>416</cp:revision>
  <dcterms:created xsi:type="dcterms:W3CDTF">2018-09-08T12:14:52Z</dcterms:created>
  <dcterms:modified xsi:type="dcterms:W3CDTF">2023-06-06T18:16:29Z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0x010100D4E6979F37D3AF409F9B9C17E581391A</vt:lpwstr>
  </property>
</Properties>
</file>